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slides/slide138.xml" ContentType="application/vnd.openxmlformats-officedocument.presentationml.slide+xml"/>
  <Override PartName="/ppt/slides/slide167.xml" ContentType="application/vnd.openxmlformats-officedocument.presentationml.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comments/comment2.xml" ContentType="application/vnd.openxmlformats-officedocument.presentationml.comments+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s/slide168.xml" ContentType="application/vnd.openxmlformats-officedocument.presentationml.slide+xml"/>
  <Override PartName="/ppt/notesSlides/notesSlide22.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Override PartName="/ppt/notesSlides/notesSlide11.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Default Extension="fntdata" ContentType="application/x-fontdata"/>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79"/>
  </p:notesMasterIdLst>
  <p:sldIdLst>
    <p:sldId id="258" r:id="rId2"/>
    <p:sldId id="259" r:id="rId3"/>
    <p:sldId id="260" r:id="rId4"/>
    <p:sldId id="261" r:id="rId5"/>
    <p:sldId id="262" r:id="rId6"/>
    <p:sldId id="263" r:id="rId7"/>
    <p:sldId id="264" r:id="rId8"/>
    <p:sldId id="265" r:id="rId9"/>
    <p:sldId id="266" r:id="rId10"/>
    <p:sldId id="267" r:id="rId11"/>
    <p:sldId id="268" r:id="rId12"/>
    <p:sldId id="269" r:id="rId13"/>
    <p:sldId id="438" r:id="rId14"/>
    <p:sldId id="270" r:id="rId15"/>
    <p:sldId id="439"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440"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441" r:id="rId122"/>
    <p:sldId id="442" r:id="rId123"/>
    <p:sldId id="376" r:id="rId124"/>
    <p:sldId id="377" r:id="rId125"/>
    <p:sldId id="378" r:id="rId126"/>
    <p:sldId id="379" r:id="rId127"/>
    <p:sldId id="380" r:id="rId128"/>
    <p:sldId id="381" r:id="rId129"/>
    <p:sldId id="382" r:id="rId130"/>
    <p:sldId id="383" r:id="rId131"/>
    <p:sldId id="384" r:id="rId132"/>
    <p:sldId id="385" r:id="rId133"/>
    <p:sldId id="386" r:id="rId134"/>
    <p:sldId id="387" r:id="rId135"/>
    <p:sldId id="388" r:id="rId136"/>
    <p:sldId id="389" r:id="rId137"/>
    <p:sldId id="390" r:id="rId138"/>
    <p:sldId id="391" r:id="rId139"/>
    <p:sldId id="399" r:id="rId140"/>
    <p:sldId id="400" r:id="rId141"/>
    <p:sldId id="401" r:id="rId142"/>
    <p:sldId id="402" r:id="rId143"/>
    <p:sldId id="403" r:id="rId144"/>
    <p:sldId id="404" r:id="rId145"/>
    <p:sldId id="405" r:id="rId146"/>
    <p:sldId id="406" r:id="rId147"/>
    <p:sldId id="407" r:id="rId148"/>
    <p:sldId id="408" r:id="rId149"/>
    <p:sldId id="409" r:id="rId150"/>
    <p:sldId id="410" r:id="rId151"/>
    <p:sldId id="411" r:id="rId152"/>
    <p:sldId id="412" r:id="rId153"/>
    <p:sldId id="413" r:id="rId154"/>
    <p:sldId id="414" r:id="rId155"/>
    <p:sldId id="415" r:id="rId156"/>
    <p:sldId id="416" r:id="rId157"/>
    <p:sldId id="417" r:id="rId158"/>
    <p:sldId id="418" r:id="rId159"/>
    <p:sldId id="419" r:id="rId160"/>
    <p:sldId id="420" r:id="rId161"/>
    <p:sldId id="421" r:id="rId162"/>
    <p:sldId id="422" r:id="rId163"/>
    <p:sldId id="423" r:id="rId164"/>
    <p:sldId id="424" r:id="rId165"/>
    <p:sldId id="425" r:id="rId166"/>
    <p:sldId id="426" r:id="rId167"/>
    <p:sldId id="427" r:id="rId168"/>
    <p:sldId id="428" r:id="rId169"/>
    <p:sldId id="429" r:id="rId170"/>
    <p:sldId id="430" r:id="rId171"/>
    <p:sldId id="431" r:id="rId172"/>
    <p:sldId id="432" r:id="rId173"/>
    <p:sldId id="433" r:id="rId174"/>
    <p:sldId id="434" r:id="rId175"/>
    <p:sldId id="435" r:id="rId176"/>
    <p:sldId id="436" r:id="rId177"/>
    <p:sldId id="257" r:id="rId178"/>
  </p:sldIdLst>
  <p:sldSz cx="9144000" cy="6858000" type="screen4x3"/>
  <p:notesSz cx="6858000" cy="9144000"/>
  <p:embeddedFontLst>
    <p:embeddedFont>
      <p:font typeface="Calibri" pitchFamily="34" charset="0"/>
      <p:regular r:id="rId180"/>
      <p:bold r:id="rId181"/>
      <p:italic r:id="rId182"/>
      <p:boldItalic r:id="rId183"/>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dward F. Ogiba"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8" d="100"/>
          <a:sy n="108" d="100"/>
        </p:scale>
        <p:origin x="-1668" y="-8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font" Target="fonts/font2.fntdata"/><Relationship Id="rId186"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font" Target="fonts/font3.fntdata"/><Relationship Id="rId187"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font" Target="fonts/font4.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commentAuthors" Target="commentAuthor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font" Target="fonts/font1.fntdata"/></Relationships>
</file>

<file path=ppt/comments/comment1.xml><?xml version="1.0" encoding="utf-8"?>
<p:cmLst xmlns:a="http://schemas.openxmlformats.org/drawingml/2006/main" xmlns:r="http://schemas.openxmlformats.org/officeDocument/2006/relationships" xmlns:p="http://schemas.openxmlformats.org/presentationml/2006/main">
  <p:cm authorId="0" dt="2014-06-06T11:52:21.957" idx="1">
    <p:pos x="-504" y="-310"/>
    <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4-06-06T11:52:21.957" idx="2">
    <p:pos x="-161" y="-824"/>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E20FAE-9F00-4AC3-AC32-64B5961F8B11}" type="datetimeFigureOut">
              <a:rPr lang="en-US" smtClean="0"/>
              <a:pPr/>
              <a:t>3/5/2017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55E746-2D69-4898-8E44-1974106C1DC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p:spPr>
      </p:sp>
      <p:sp>
        <p:nvSpPr>
          <p:cNvPr id="187395" name="Notes Placeholder 2"/>
          <p:cNvSpPr>
            <a:spLocks noGrp="1"/>
          </p:cNvSpPr>
          <p:nvPr>
            <p:ph type="body" idx="1"/>
          </p:nvPr>
        </p:nvSpPr>
        <p:spPr>
          <a:noFill/>
          <a:ln/>
        </p:spPr>
        <p:txBody>
          <a:bodyPr/>
          <a:lstStyle/>
          <a:p>
            <a:endParaRPr lang="en-US" b="1" smtClean="0"/>
          </a:p>
        </p:txBody>
      </p:sp>
      <p:sp>
        <p:nvSpPr>
          <p:cNvPr id="4" name="Slide Number Placeholder 3"/>
          <p:cNvSpPr>
            <a:spLocks noGrp="1"/>
          </p:cNvSpPr>
          <p:nvPr>
            <p:ph type="sldNum" sz="quarter" idx="5"/>
          </p:nvPr>
        </p:nvSpPr>
        <p:spPr/>
        <p:txBody>
          <a:bodyPr/>
          <a:lstStyle/>
          <a:p>
            <a:pPr>
              <a:defRPr/>
            </a:pPr>
            <a:fld id="{3B164060-868D-4D11-8C23-340057BDD9A7}" type="slidenum">
              <a:rPr lang="en-US" smtClean="0"/>
              <a:pPr>
                <a:defRPr/>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p:spPr>
      </p:sp>
      <p:sp>
        <p:nvSpPr>
          <p:cNvPr id="196611" name="Notes Placeholder 2"/>
          <p:cNvSpPr>
            <a:spLocks noGrp="1"/>
          </p:cNvSpPr>
          <p:nvPr>
            <p:ph type="body" idx="1"/>
          </p:nvPr>
        </p:nvSpPr>
        <p:spPr>
          <a:noFill/>
          <a:ln/>
        </p:spPr>
        <p:txBody>
          <a:bodyPr/>
          <a:lstStyle/>
          <a:p>
            <a:endParaRPr lang="en-US" b="1" smtClean="0"/>
          </a:p>
        </p:txBody>
      </p:sp>
      <p:sp>
        <p:nvSpPr>
          <p:cNvPr id="4" name="Slide Number Placeholder 3"/>
          <p:cNvSpPr>
            <a:spLocks noGrp="1"/>
          </p:cNvSpPr>
          <p:nvPr>
            <p:ph type="sldNum" sz="quarter" idx="5"/>
          </p:nvPr>
        </p:nvSpPr>
        <p:spPr/>
        <p:txBody>
          <a:bodyPr/>
          <a:lstStyle/>
          <a:p>
            <a:pPr>
              <a:defRPr/>
            </a:pPr>
            <a:fld id="{F7F912C1-5A44-4260-9BB1-03B2F7AF7453}" type="slidenum">
              <a:rPr lang="en-US" smtClean="0"/>
              <a:pPr>
                <a:defRPr/>
              </a:pPr>
              <a:t>72</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bwMode="auto">
          <a:noFill/>
          <a:ln>
            <a:solidFill>
              <a:srgbClr val="000000"/>
            </a:solidFill>
            <a:miter lim="800000"/>
            <a:headEnd/>
            <a:tailEnd/>
          </a:ln>
        </p:spPr>
      </p:sp>
      <p:sp>
        <p:nvSpPr>
          <p:cNvPr id="19763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72AF5B5-AE57-4C77-A879-07710E20C095}" type="slidenum">
              <a:rPr lang="en-US" smtClean="0"/>
              <a:pPr>
                <a:defRPr/>
              </a:pPr>
              <a:t>77</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bwMode="auto">
          <a:noFill/>
          <a:ln>
            <a:solidFill>
              <a:srgbClr val="000000"/>
            </a:solidFill>
            <a:miter lim="800000"/>
            <a:headEnd/>
            <a:tailEnd/>
          </a:ln>
        </p:spPr>
      </p:sp>
      <p:sp>
        <p:nvSpPr>
          <p:cNvPr id="198659" name="Notes Placeholder 2"/>
          <p:cNvSpPr>
            <a:spLocks noGrp="1"/>
          </p:cNvSpPr>
          <p:nvPr>
            <p:ph type="body" idx="1"/>
          </p:nvPr>
        </p:nvSpPr>
        <p:spPr>
          <a:noFill/>
          <a:ln/>
        </p:spPr>
        <p:txBody>
          <a:bodyPr/>
          <a:lstStyle/>
          <a:p>
            <a:endParaRPr lang="en-US" b="1" smtClean="0"/>
          </a:p>
        </p:txBody>
      </p:sp>
      <p:sp>
        <p:nvSpPr>
          <p:cNvPr id="4" name="Slide Number Placeholder 3"/>
          <p:cNvSpPr>
            <a:spLocks noGrp="1"/>
          </p:cNvSpPr>
          <p:nvPr>
            <p:ph type="sldNum" sz="quarter" idx="5"/>
          </p:nvPr>
        </p:nvSpPr>
        <p:spPr/>
        <p:txBody>
          <a:bodyPr/>
          <a:lstStyle/>
          <a:p>
            <a:pPr>
              <a:defRPr/>
            </a:pPr>
            <a:fld id="{D7763513-4D09-48A3-9C41-87D1CA77A7C9}" type="slidenum">
              <a:rPr lang="en-US" smtClean="0"/>
              <a:pPr>
                <a:defRPr/>
              </a:pPr>
              <a:t>82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bwMode="auto">
          <a:noFill/>
          <a:ln>
            <a:solidFill>
              <a:srgbClr val="000000"/>
            </a:solidFill>
            <a:miter lim="800000"/>
            <a:headEnd/>
            <a:tailEnd/>
          </a:ln>
        </p:spPr>
      </p:sp>
      <p:sp>
        <p:nvSpPr>
          <p:cNvPr id="199683" name="Notes Placeholder 2"/>
          <p:cNvSpPr>
            <a:spLocks noGrp="1"/>
          </p:cNvSpPr>
          <p:nvPr>
            <p:ph type="body" idx="1"/>
          </p:nvPr>
        </p:nvSpPr>
        <p:spPr>
          <a:noFill/>
          <a:ln/>
        </p:spPr>
        <p:txBody>
          <a:bodyPr/>
          <a:lstStyle/>
          <a:p>
            <a:endParaRPr lang="en-US" b="1" smtClean="0"/>
          </a:p>
        </p:txBody>
      </p:sp>
      <p:sp>
        <p:nvSpPr>
          <p:cNvPr id="4" name="Slide Number Placeholder 3"/>
          <p:cNvSpPr>
            <a:spLocks noGrp="1"/>
          </p:cNvSpPr>
          <p:nvPr>
            <p:ph type="sldNum" sz="quarter" idx="5"/>
          </p:nvPr>
        </p:nvSpPr>
        <p:spPr/>
        <p:txBody>
          <a:bodyPr/>
          <a:lstStyle/>
          <a:p>
            <a:pPr>
              <a:defRPr/>
            </a:pPr>
            <a:fld id="{CC522DD7-350A-4668-B557-13C29C24DD9F}" type="slidenum">
              <a:rPr lang="en-US" smtClean="0"/>
              <a:pPr>
                <a:defRPr/>
              </a:pPr>
              <a:t>88</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bwMode="auto">
          <a:noFill/>
          <a:ln>
            <a:solidFill>
              <a:srgbClr val="000000"/>
            </a:solidFill>
            <a:miter lim="800000"/>
            <a:headEnd/>
            <a:tailEnd/>
          </a:ln>
        </p:spPr>
      </p:sp>
      <p:sp>
        <p:nvSpPr>
          <p:cNvPr id="200707" name="Notes Placeholder 2"/>
          <p:cNvSpPr>
            <a:spLocks noGrp="1"/>
          </p:cNvSpPr>
          <p:nvPr>
            <p:ph type="body" idx="1"/>
          </p:nvPr>
        </p:nvSpPr>
        <p:spPr>
          <a:noFill/>
          <a:ln/>
        </p:spPr>
        <p:txBody>
          <a:bodyPr/>
          <a:lstStyle/>
          <a:p>
            <a:endParaRPr lang="en-US" b="1" smtClean="0"/>
          </a:p>
        </p:txBody>
      </p:sp>
      <p:sp>
        <p:nvSpPr>
          <p:cNvPr id="4" name="Slide Number Placeholder 3"/>
          <p:cNvSpPr>
            <a:spLocks noGrp="1"/>
          </p:cNvSpPr>
          <p:nvPr>
            <p:ph type="sldNum" sz="quarter" idx="5"/>
          </p:nvPr>
        </p:nvSpPr>
        <p:spPr/>
        <p:txBody>
          <a:bodyPr/>
          <a:lstStyle/>
          <a:p>
            <a:pPr>
              <a:defRPr/>
            </a:pPr>
            <a:fld id="{096E4305-C364-4EE1-BB6A-9547977182BB}" type="slidenum">
              <a:rPr lang="en-US" smtClean="0"/>
              <a:pPr>
                <a:defRPr/>
              </a:pPr>
              <a:t>97</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p:spPr>
      </p:sp>
      <p:sp>
        <p:nvSpPr>
          <p:cNvPr id="201731" name="Notes Placeholder 2"/>
          <p:cNvSpPr>
            <a:spLocks noGrp="1"/>
          </p:cNvSpPr>
          <p:nvPr>
            <p:ph type="body" idx="1"/>
          </p:nvPr>
        </p:nvSpPr>
        <p:spPr>
          <a:noFill/>
          <a:ln/>
        </p:spPr>
        <p:txBody>
          <a:bodyPr/>
          <a:lstStyle/>
          <a:p>
            <a:endParaRPr lang="en-US" b="1" smtClean="0"/>
          </a:p>
        </p:txBody>
      </p:sp>
      <p:sp>
        <p:nvSpPr>
          <p:cNvPr id="4" name="Slide Number Placeholder 3"/>
          <p:cNvSpPr>
            <a:spLocks noGrp="1"/>
          </p:cNvSpPr>
          <p:nvPr>
            <p:ph type="sldNum" sz="quarter" idx="5"/>
          </p:nvPr>
        </p:nvSpPr>
        <p:spPr/>
        <p:txBody>
          <a:bodyPr/>
          <a:lstStyle/>
          <a:p>
            <a:pPr>
              <a:defRPr/>
            </a:pPr>
            <a:fld id="{C5F2F064-F8B9-42EB-8BCC-2B136247E479}" type="slidenum">
              <a:rPr lang="en-US" smtClean="0"/>
              <a:pPr>
                <a:defRPr/>
              </a:pPr>
              <a:t>102</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bwMode="auto">
          <a:noFill/>
          <a:ln>
            <a:solidFill>
              <a:srgbClr val="000000"/>
            </a:solidFill>
            <a:miter lim="800000"/>
            <a:headEnd/>
            <a:tailEnd/>
          </a:ln>
        </p:spPr>
      </p:sp>
      <p:sp>
        <p:nvSpPr>
          <p:cNvPr id="20275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E675EFEB-3ABC-40CC-952C-F92EFC746F2F}" type="slidenum">
              <a:rPr lang="en-US" smtClean="0"/>
              <a:pPr>
                <a:defRPr/>
              </a:pPr>
              <a:t>106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bwMode="auto">
          <a:noFill/>
          <a:ln>
            <a:solidFill>
              <a:srgbClr val="000000"/>
            </a:solidFill>
            <a:miter lim="800000"/>
            <a:headEnd/>
            <a:tailEnd/>
          </a:ln>
        </p:spPr>
      </p:sp>
      <p:sp>
        <p:nvSpPr>
          <p:cNvPr id="203779" name="Notes Placeholder 2"/>
          <p:cNvSpPr>
            <a:spLocks noGrp="1"/>
          </p:cNvSpPr>
          <p:nvPr>
            <p:ph type="body" idx="1"/>
          </p:nvPr>
        </p:nvSpPr>
        <p:spPr>
          <a:noFill/>
          <a:ln/>
        </p:spPr>
        <p:txBody>
          <a:bodyPr/>
          <a:lstStyle/>
          <a:p>
            <a:endParaRPr lang="en-US" b="1" smtClean="0"/>
          </a:p>
        </p:txBody>
      </p:sp>
      <p:sp>
        <p:nvSpPr>
          <p:cNvPr id="4" name="Slide Number Placeholder 3"/>
          <p:cNvSpPr>
            <a:spLocks noGrp="1"/>
          </p:cNvSpPr>
          <p:nvPr>
            <p:ph type="sldNum" sz="quarter" idx="5"/>
          </p:nvPr>
        </p:nvSpPr>
        <p:spPr/>
        <p:txBody>
          <a:bodyPr/>
          <a:lstStyle/>
          <a:p>
            <a:pPr>
              <a:defRPr/>
            </a:pPr>
            <a:fld id="{FB966618-54D8-485C-84EF-248FADADC084}" type="slidenum">
              <a:rPr lang="en-US" smtClean="0"/>
              <a:pPr>
                <a:defRPr/>
              </a:pPr>
              <a:t>110</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0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207489F-771F-4F8B-8A7B-E0D655C97C4C}" type="slidenum">
              <a:rPr lang="en-US" smtClean="0"/>
              <a:pPr>
                <a:defRPr/>
              </a:pPr>
              <a:t>111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noFill/>
          <a:ln>
            <a:solidFill>
              <a:srgbClr val="000000"/>
            </a:solidFill>
            <a:miter lim="800000"/>
            <a:headEnd/>
            <a:tailEnd/>
          </a:ln>
        </p:spPr>
      </p:sp>
      <p:sp>
        <p:nvSpPr>
          <p:cNvPr id="205827" name="Notes Placeholder 2"/>
          <p:cNvSpPr>
            <a:spLocks noGrp="1"/>
          </p:cNvSpPr>
          <p:nvPr>
            <p:ph type="body" idx="1"/>
          </p:nvPr>
        </p:nvSpPr>
        <p:spPr>
          <a:noFill/>
          <a:ln/>
        </p:spPr>
        <p:txBody>
          <a:bodyPr/>
          <a:lstStyle/>
          <a:p>
            <a:endParaRPr lang="en-US" b="1" smtClean="0"/>
          </a:p>
        </p:txBody>
      </p:sp>
      <p:sp>
        <p:nvSpPr>
          <p:cNvPr id="4" name="Slide Number Placeholder 3"/>
          <p:cNvSpPr>
            <a:spLocks noGrp="1"/>
          </p:cNvSpPr>
          <p:nvPr>
            <p:ph type="sldNum" sz="quarter" idx="5"/>
          </p:nvPr>
        </p:nvSpPr>
        <p:spPr/>
        <p:txBody>
          <a:bodyPr/>
          <a:lstStyle/>
          <a:p>
            <a:pPr>
              <a:defRPr/>
            </a:pPr>
            <a:fld id="{E6F01B7A-3160-471B-B00E-160C61A175C8}" type="slidenum">
              <a:rPr lang="en-US" smtClean="0"/>
              <a:pPr>
                <a:defRPr/>
              </a:pPr>
              <a:t>112</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headEnd/>
            <a:tailEnd/>
          </a:ln>
        </p:spPr>
      </p:sp>
      <p:sp>
        <p:nvSpPr>
          <p:cNvPr id="18841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7649CFE-791B-44F2-94B2-D7EBC0921E3A}" type="slidenum">
              <a:rPr lang="en-US" smtClean="0"/>
              <a:pPr>
                <a:defRPr/>
              </a:pPr>
              <a:t>5</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bwMode="auto">
          <a:noFill/>
          <a:ln>
            <a:solidFill>
              <a:srgbClr val="000000"/>
            </a:solidFill>
            <a:miter lim="800000"/>
            <a:headEnd/>
            <a:tailEnd/>
          </a:ln>
        </p:spPr>
      </p:sp>
      <p:sp>
        <p:nvSpPr>
          <p:cNvPr id="20685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8721828-6723-4754-9CFD-263801C3A57E}" type="slidenum">
              <a:rPr lang="en-US" smtClean="0"/>
              <a:pPr>
                <a:defRPr/>
              </a:pPr>
              <a:t>115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bwMode="auto">
          <a:noFill/>
          <a:ln>
            <a:solidFill>
              <a:srgbClr val="000000"/>
            </a:solidFill>
            <a:miter lim="800000"/>
            <a:headEnd/>
            <a:tailEnd/>
          </a:ln>
        </p:spPr>
      </p:sp>
      <p:sp>
        <p:nvSpPr>
          <p:cNvPr id="207875" name="Notes Placeholder 2"/>
          <p:cNvSpPr>
            <a:spLocks noGrp="1"/>
          </p:cNvSpPr>
          <p:nvPr>
            <p:ph type="body" idx="1"/>
          </p:nvPr>
        </p:nvSpPr>
        <p:spPr>
          <a:noFill/>
          <a:ln/>
        </p:spPr>
        <p:txBody>
          <a:bodyPr/>
          <a:lstStyle/>
          <a:p>
            <a:endParaRPr lang="en-US" b="1" smtClean="0"/>
          </a:p>
        </p:txBody>
      </p:sp>
      <p:sp>
        <p:nvSpPr>
          <p:cNvPr id="4" name="Slide Number Placeholder 3"/>
          <p:cNvSpPr>
            <a:spLocks noGrp="1"/>
          </p:cNvSpPr>
          <p:nvPr>
            <p:ph type="sldNum" sz="quarter" idx="5"/>
          </p:nvPr>
        </p:nvSpPr>
        <p:spPr/>
        <p:txBody>
          <a:bodyPr/>
          <a:lstStyle/>
          <a:p>
            <a:pPr>
              <a:defRPr/>
            </a:pPr>
            <a:fld id="{EF900AC0-CC02-4184-975E-BA880F460725}" type="slidenum">
              <a:rPr lang="en-US" smtClean="0"/>
              <a:pPr>
                <a:defRPr/>
              </a:pPr>
              <a:t>119</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bwMode="auto">
          <a:noFill/>
          <a:ln>
            <a:solidFill>
              <a:srgbClr val="000000"/>
            </a:solidFill>
            <a:miter lim="800000"/>
            <a:headEnd/>
            <a:tailEnd/>
          </a:ln>
        </p:spPr>
      </p:sp>
      <p:sp>
        <p:nvSpPr>
          <p:cNvPr id="20889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EA91527-711A-4271-90F7-4F1CF1132EB9}" type="slidenum">
              <a:rPr lang="en-US" smtClean="0"/>
              <a:pPr>
                <a:defRPr/>
              </a:pPr>
              <a:t>120</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bwMode="auto">
          <a:noFill/>
          <a:ln>
            <a:solidFill>
              <a:srgbClr val="000000"/>
            </a:solidFill>
            <a:miter lim="800000"/>
            <a:headEnd/>
            <a:tailEnd/>
          </a:ln>
        </p:spPr>
      </p:sp>
      <p:sp>
        <p:nvSpPr>
          <p:cNvPr id="209923" name="Notes Placeholder 2"/>
          <p:cNvSpPr>
            <a:spLocks noGrp="1"/>
          </p:cNvSpPr>
          <p:nvPr>
            <p:ph type="body" idx="1"/>
          </p:nvPr>
        </p:nvSpPr>
        <p:spPr>
          <a:noFill/>
          <a:ln/>
        </p:spPr>
        <p:txBody>
          <a:bodyPr/>
          <a:lstStyle/>
          <a:p>
            <a:endParaRPr lang="en-US" b="1" smtClean="0"/>
          </a:p>
        </p:txBody>
      </p:sp>
      <p:sp>
        <p:nvSpPr>
          <p:cNvPr id="4" name="Slide Number Placeholder 3"/>
          <p:cNvSpPr>
            <a:spLocks noGrp="1"/>
          </p:cNvSpPr>
          <p:nvPr>
            <p:ph type="sldNum" sz="quarter" idx="5"/>
          </p:nvPr>
        </p:nvSpPr>
        <p:spPr/>
        <p:txBody>
          <a:bodyPr/>
          <a:lstStyle/>
          <a:p>
            <a:pPr>
              <a:defRPr/>
            </a:pPr>
            <a:fld id="{4F9568C6-55EA-4934-ABCB-7839891A85E0}" type="slidenum">
              <a:rPr lang="en-US" smtClean="0"/>
              <a:pPr>
                <a:defRPr/>
              </a:pPr>
              <a:t>124</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bwMode="auto">
          <a:noFill/>
          <a:ln>
            <a:solidFill>
              <a:srgbClr val="000000"/>
            </a:solidFill>
            <a:miter lim="800000"/>
            <a:headEnd/>
            <a:tailEnd/>
          </a:ln>
        </p:spPr>
      </p:sp>
      <p:sp>
        <p:nvSpPr>
          <p:cNvPr id="210947" name="Notes Placeholder 2"/>
          <p:cNvSpPr>
            <a:spLocks noGrp="1"/>
          </p:cNvSpPr>
          <p:nvPr>
            <p:ph type="body" idx="1"/>
          </p:nvPr>
        </p:nvSpPr>
        <p:spPr>
          <a:noFill/>
          <a:ln/>
        </p:spPr>
        <p:txBody>
          <a:bodyPr/>
          <a:lstStyle/>
          <a:p>
            <a:endParaRPr lang="en-US" b="1" smtClean="0"/>
          </a:p>
        </p:txBody>
      </p:sp>
      <p:sp>
        <p:nvSpPr>
          <p:cNvPr id="4" name="Slide Number Placeholder 3"/>
          <p:cNvSpPr>
            <a:spLocks noGrp="1"/>
          </p:cNvSpPr>
          <p:nvPr>
            <p:ph type="sldNum" sz="quarter" idx="5"/>
          </p:nvPr>
        </p:nvSpPr>
        <p:spPr/>
        <p:txBody>
          <a:bodyPr/>
          <a:lstStyle/>
          <a:p>
            <a:pPr>
              <a:defRPr/>
            </a:pPr>
            <a:fld id="{B5D25731-7773-4EFE-B4AE-F9FE9F61A320}" type="slidenum">
              <a:rPr lang="en-US" smtClean="0"/>
              <a:pPr>
                <a:defRPr/>
              </a:pPr>
              <a:t>129</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bwMode="auto">
          <a:noFill/>
          <a:ln>
            <a:solidFill>
              <a:srgbClr val="000000"/>
            </a:solidFill>
            <a:miter lim="800000"/>
            <a:headEnd/>
            <a:tailEnd/>
          </a:ln>
        </p:spPr>
      </p:sp>
      <p:sp>
        <p:nvSpPr>
          <p:cNvPr id="211971" name="Notes Placeholder 2"/>
          <p:cNvSpPr>
            <a:spLocks noGrp="1"/>
          </p:cNvSpPr>
          <p:nvPr>
            <p:ph type="body" idx="1"/>
          </p:nvPr>
        </p:nvSpPr>
        <p:spPr>
          <a:noFill/>
          <a:ln/>
        </p:spPr>
        <p:txBody>
          <a:bodyPr/>
          <a:lstStyle/>
          <a:p>
            <a:endParaRPr lang="en-US" b="1" smtClean="0"/>
          </a:p>
        </p:txBody>
      </p:sp>
      <p:sp>
        <p:nvSpPr>
          <p:cNvPr id="4" name="Slide Number Placeholder 3"/>
          <p:cNvSpPr>
            <a:spLocks noGrp="1"/>
          </p:cNvSpPr>
          <p:nvPr>
            <p:ph type="sldNum" sz="quarter" idx="5"/>
          </p:nvPr>
        </p:nvSpPr>
        <p:spPr/>
        <p:txBody>
          <a:bodyPr/>
          <a:lstStyle/>
          <a:p>
            <a:pPr>
              <a:defRPr/>
            </a:pPr>
            <a:fld id="{C893408D-EDA7-4302-BD26-58BC35F7D9B5}" type="slidenum">
              <a:rPr lang="en-US" smtClean="0"/>
              <a:pPr>
                <a:defRPr/>
              </a:pPr>
              <a:t>131</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bwMode="auto">
          <a:noFill/>
          <a:ln>
            <a:solidFill>
              <a:srgbClr val="000000"/>
            </a:solidFill>
            <a:miter lim="800000"/>
            <a:headEnd/>
            <a:tailEnd/>
          </a:ln>
        </p:spPr>
      </p:sp>
      <p:sp>
        <p:nvSpPr>
          <p:cNvPr id="215043" name="Notes Placeholder 2"/>
          <p:cNvSpPr>
            <a:spLocks noGrp="1"/>
          </p:cNvSpPr>
          <p:nvPr>
            <p:ph type="body" idx="1"/>
          </p:nvPr>
        </p:nvSpPr>
        <p:spPr>
          <a:noFill/>
          <a:ln/>
        </p:spPr>
        <p:txBody>
          <a:bodyPr/>
          <a:lstStyle/>
          <a:p>
            <a:endParaRPr lang="en-US" b="1" smtClean="0"/>
          </a:p>
        </p:txBody>
      </p:sp>
      <p:sp>
        <p:nvSpPr>
          <p:cNvPr id="4" name="Slide Number Placeholder 3"/>
          <p:cNvSpPr>
            <a:spLocks noGrp="1"/>
          </p:cNvSpPr>
          <p:nvPr>
            <p:ph type="sldNum" sz="quarter" idx="5"/>
          </p:nvPr>
        </p:nvSpPr>
        <p:spPr/>
        <p:txBody>
          <a:bodyPr/>
          <a:lstStyle/>
          <a:p>
            <a:pPr>
              <a:defRPr/>
            </a:pPr>
            <a:fld id="{92207B44-4C2F-43FB-85E1-4C01C71E628B}" type="slidenum">
              <a:rPr lang="en-US" smtClean="0"/>
              <a:pPr>
                <a:defRPr/>
              </a:pPr>
              <a:t>140</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bwMode="auto">
          <a:noFill/>
          <a:ln>
            <a:solidFill>
              <a:srgbClr val="000000"/>
            </a:solidFill>
            <a:miter lim="800000"/>
            <a:headEnd/>
            <a:tailEnd/>
          </a:ln>
        </p:spPr>
      </p:sp>
      <p:sp>
        <p:nvSpPr>
          <p:cNvPr id="216067" name="Notes Placeholder 2"/>
          <p:cNvSpPr>
            <a:spLocks noGrp="1"/>
          </p:cNvSpPr>
          <p:nvPr>
            <p:ph type="body" idx="1"/>
          </p:nvPr>
        </p:nvSpPr>
        <p:spPr>
          <a:noFill/>
          <a:ln/>
        </p:spPr>
        <p:txBody>
          <a:bodyPr/>
          <a:lstStyle/>
          <a:p>
            <a:endParaRPr lang="en-US" b="1" smtClean="0"/>
          </a:p>
        </p:txBody>
      </p:sp>
      <p:sp>
        <p:nvSpPr>
          <p:cNvPr id="4" name="Slide Number Placeholder 3"/>
          <p:cNvSpPr>
            <a:spLocks noGrp="1"/>
          </p:cNvSpPr>
          <p:nvPr>
            <p:ph type="sldNum" sz="quarter" idx="5"/>
          </p:nvPr>
        </p:nvSpPr>
        <p:spPr/>
        <p:txBody>
          <a:bodyPr/>
          <a:lstStyle/>
          <a:p>
            <a:pPr>
              <a:defRPr/>
            </a:pPr>
            <a:fld id="{9180F107-4FA0-4200-961B-4C14DDEE7BA0}" type="slidenum">
              <a:rPr lang="en-US" smtClean="0"/>
              <a:pPr>
                <a:defRPr/>
              </a:pPr>
              <a:t>147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bwMode="auto">
          <a:noFill/>
          <a:ln>
            <a:solidFill>
              <a:srgbClr val="000000"/>
            </a:solidFill>
            <a:miter lim="800000"/>
            <a:headEnd/>
            <a:tailEnd/>
          </a:ln>
        </p:spPr>
      </p:sp>
      <p:sp>
        <p:nvSpPr>
          <p:cNvPr id="217091" name="Notes Placeholder 2"/>
          <p:cNvSpPr>
            <a:spLocks noGrp="1"/>
          </p:cNvSpPr>
          <p:nvPr>
            <p:ph type="body" idx="1"/>
          </p:nvPr>
        </p:nvSpPr>
        <p:spPr>
          <a:noFill/>
          <a:ln/>
        </p:spPr>
        <p:txBody>
          <a:bodyPr/>
          <a:lstStyle/>
          <a:p>
            <a:endParaRPr lang="en-US" b="1" smtClean="0"/>
          </a:p>
        </p:txBody>
      </p:sp>
      <p:sp>
        <p:nvSpPr>
          <p:cNvPr id="4" name="Slide Number Placeholder 3"/>
          <p:cNvSpPr>
            <a:spLocks noGrp="1"/>
          </p:cNvSpPr>
          <p:nvPr>
            <p:ph type="sldNum" sz="quarter" idx="5"/>
          </p:nvPr>
        </p:nvSpPr>
        <p:spPr/>
        <p:txBody>
          <a:bodyPr/>
          <a:lstStyle/>
          <a:p>
            <a:pPr>
              <a:defRPr/>
            </a:pPr>
            <a:fld id="{5F85ED9F-0AAD-4D2E-92F4-70808F185595}" type="slidenum">
              <a:rPr lang="en-US" smtClean="0"/>
              <a:pPr>
                <a:defRPr/>
              </a:pPr>
              <a:t>149</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bwMode="auto">
          <a:noFill/>
          <a:ln>
            <a:solidFill>
              <a:srgbClr val="000000"/>
            </a:solidFill>
            <a:miter lim="800000"/>
            <a:headEnd/>
            <a:tailEnd/>
          </a:ln>
        </p:spPr>
      </p:sp>
      <p:sp>
        <p:nvSpPr>
          <p:cNvPr id="218115" name="Notes Placeholder 2"/>
          <p:cNvSpPr>
            <a:spLocks noGrp="1"/>
          </p:cNvSpPr>
          <p:nvPr>
            <p:ph type="body" idx="1"/>
          </p:nvPr>
        </p:nvSpPr>
        <p:spPr>
          <a:noFill/>
          <a:ln/>
        </p:spPr>
        <p:txBody>
          <a:bodyPr/>
          <a:lstStyle/>
          <a:p>
            <a:endParaRPr lang="en-US" b="1" smtClean="0"/>
          </a:p>
        </p:txBody>
      </p:sp>
      <p:sp>
        <p:nvSpPr>
          <p:cNvPr id="4" name="Slide Number Placeholder 3"/>
          <p:cNvSpPr>
            <a:spLocks noGrp="1"/>
          </p:cNvSpPr>
          <p:nvPr>
            <p:ph type="sldNum" sz="quarter" idx="5"/>
          </p:nvPr>
        </p:nvSpPr>
        <p:spPr/>
        <p:txBody>
          <a:bodyPr/>
          <a:lstStyle/>
          <a:p>
            <a:pPr>
              <a:defRPr/>
            </a:pPr>
            <a:fld id="{A1E6F160-575F-4DDD-A7AE-946BDC60A8B9}" type="slidenum">
              <a:rPr lang="en-US" smtClean="0"/>
              <a:pPr>
                <a:defRPr/>
              </a:pPr>
              <a:t>153</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bwMode="auto">
          <a:noFill/>
          <a:ln>
            <a:solidFill>
              <a:srgbClr val="000000"/>
            </a:solidFill>
            <a:miter lim="800000"/>
            <a:headEnd/>
            <a:tailEnd/>
          </a:ln>
        </p:spPr>
      </p:sp>
      <p:sp>
        <p:nvSpPr>
          <p:cNvPr id="189443" name="Notes Placeholder 2"/>
          <p:cNvSpPr>
            <a:spLocks noGrp="1"/>
          </p:cNvSpPr>
          <p:nvPr>
            <p:ph type="body" idx="1"/>
          </p:nvPr>
        </p:nvSpPr>
        <p:spPr>
          <a:noFill/>
          <a:ln/>
        </p:spPr>
        <p:txBody>
          <a:bodyPr/>
          <a:lstStyle/>
          <a:p>
            <a:endParaRPr lang="en-US" b="1" smtClean="0"/>
          </a:p>
        </p:txBody>
      </p:sp>
      <p:sp>
        <p:nvSpPr>
          <p:cNvPr id="4" name="Slide Number Placeholder 3"/>
          <p:cNvSpPr>
            <a:spLocks noGrp="1"/>
          </p:cNvSpPr>
          <p:nvPr>
            <p:ph type="sldNum" sz="quarter" idx="5"/>
          </p:nvPr>
        </p:nvSpPr>
        <p:spPr/>
        <p:txBody>
          <a:bodyPr/>
          <a:lstStyle/>
          <a:p>
            <a:pPr>
              <a:defRPr/>
            </a:pPr>
            <a:fld id="{99B0DCBE-4A0A-4408-A1D8-0B325C3D58E2}" type="slidenum">
              <a:rPr lang="en-US" smtClean="0"/>
              <a:pPr>
                <a:defRPr/>
              </a:pPr>
              <a:t>10</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bwMode="auto">
          <a:noFill/>
          <a:ln>
            <a:solidFill>
              <a:srgbClr val="000000"/>
            </a:solidFill>
            <a:miter lim="800000"/>
            <a:headEnd/>
            <a:tailEnd/>
          </a:ln>
        </p:spPr>
      </p:sp>
      <p:sp>
        <p:nvSpPr>
          <p:cNvPr id="219139" name="Notes Placeholder 2"/>
          <p:cNvSpPr>
            <a:spLocks noGrp="1"/>
          </p:cNvSpPr>
          <p:nvPr>
            <p:ph type="body" idx="1"/>
          </p:nvPr>
        </p:nvSpPr>
        <p:spPr>
          <a:noFill/>
          <a:ln/>
        </p:spPr>
        <p:txBody>
          <a:bodyPr/>
          <a:lstStyle/>
          <a:p>
            <a:endParaRPr lang="en-US" b="1" smtClean="0"/>
          </a:p>
        </p:txBody>
      </p:sp>
      <p:sp>
        <p:nvSpPr>
          <p:cNvPr id="4" name="Slide Number Placeholder 3"/>
          <p:cNvSpPr>
            <a:spLocks noGrp="1"/>
          </p:cNvSpPr>
          <p:nvPr>
            <p:ph type="sldNum" sz="quarter" idx="5"/>
          </p:nvPr>
        </p:nvSpPr>
        <p:spPr/>
        <p:txBody>
          <a:bodyPr/>
          <a:lstStyle/>
          <a:p>
            <a:pPr>
              <a:defRPr/>
            </a:pPr>
            <a:fld id="{76479C25-18AD-467F-AA7B-32B9562869C3}" type="slidenum">
              <a:rPr lang="en-US" smtClean="0"/>
              <a:pPr>
                <a:defRPr/>
              </a:pPr>
              <a:t>160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bwMode="auto">
          <a:noFill/>
          <a:ln>
            <a:solidFill>
              <a:srgbClr val="000000"/>
            </a:solidFill>
            <a:miter lim="800000"/>
            <a:headEnd/>
            <a:tailEnd/>
          </a:ln>
        </p:spPr>
      </p:sp>
      <p:sp>
        <p:nvSpPr>
          <p:cNvPr id="220163" name="Notes Placeholder 2"/>
          <p:cNvSpPr>
            <a:spLocks noGrp="1"/>
          </p:cNvSpPr>
          <p:nvPr>
            <p:ph type="body" idx="1"/>
          </p:nvPr>
        </p:nvSpPr>
        <p:spPr>
          <a:noFill/>
          <a:ln/>
        </p:spPr>
        <p:txBody>
          <a:bodyPr/>
          <a:lstStyle/>
          <a:p>
            <a:endParaRPr lang="en-US" b="1" smtClean="0"/>
          </a:p>
        </p:txBody>
      </p:sp>
      <p:sp>
        <p:nvSpPr>
          <p:cNvPr id="4" name="Slide Number Placeholder 3"/>
          <p:cNvSpPr>
            <a:spLocks noGrp="1"/>
          </p:cNvSpPr>
          <p:nvPr>
            <p:ph type="sldNum" sz="quarter" idx="5"/>
          </p:nvPr>
        </p:nvSpPr>
        <p:spPr/>
        <p:txBody>
          <a:bodyPr/>
          <a:lstStyle/>
          <a:p>
            <a:pPr>
              <a:defRPr/>
            </a:pPr>
            <a:fld id="{D1ADDF98-5256-49B3-88A8-CF186E1F9AB0}" type="slidenum">
              <a:rPr lang="en-US" smtClean="0"/>
              <a:pPr>
                <a:defRPr/>
              </a:pPr>
              <a:t>161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bwMode="auto">
          <a:noFill/>
          <a:ln>
            <a:solidFill>
              <a:srgbClr val="000000"/>
            </a:solidFill>
            <a:miter lim="800000"/>
            <a:headEnd/>
            <a:tailEnd/>
          </a:ln>
        </p:spPr>
      </p:sp>
      <p:sp>
        <p:nvSpPr>
          <p:cNvPr id="221187" name="Notes Placeholder 2"/>
          <p:cNvSpPr>
            <a:spLocks noGrp="1"/>
          </p:cNvSpPr>
          <p:nvPr>
            <p:ph type="body" idx="1"/>
          </p:nvPr>
        </p:nvSpPr>
        <p:spPr>
          <a:noFill/>
          <a:ln/>
        </p:spPr>
        <p:txBody>
          <a:bodyPr/>
          <a:lstStyle/>
          <a:p>
            <a:endParaRPr lang="en-US" b="1" smtClean="0"/>
          </a:p>
        </p:txBody>
      </p:sp>
      <p:sp>
        <p:nvSpPr>
          <p:cNvPr id="4" name="Slide Number Placeholder 3"/>
          <p:cNvSpPr>
            <a:spLocks noGrp="1"/>
          </p:cNvSpPr>
          <p:nvPr>
            <p:ph type="sldNum" sz="quarter" idx="5"/>
          </p:nvPr>
        </p:nvSpPr>
        <p:spPr/>
        <p:txBody>
          <a:bodyPr/>
          <a:lstStyle/>
          <a:p>
            <a:pPr>
              <a:defRPr/>
            </a:pPr>
            <a:fld id="{6C97C807-D42B-4A69-826D-E8B430543431}" type="slidenum">
              <a:rPr lang="en-US" smtClean="0"/>
              <a:pPr>
                <a:defRPr/>
              </a:pPr>
              <a:t>164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headEnd/>
            <a:tailEnd/>
          </a:ln>
        </p:spPr>
      </p:sp>
      <p:sp>
        <p:nvSpPr>
          <p:cNvPr id="190467" name="Notes Placeholder 2"/>
          <p:cNvSpPr>
            <a:spLocks noGrp="1"/>
          </p:cNvSpPr>
          <p:nvPr>
            <p:ph type="body" idx="1"/>
          </p:nvPr>
        </p:nvSpPr>
        <p:spPr>
          <a:noFill/>
          <a:ln/>
        </p:spPr>
        <p:txBody>
          <a:bodyPr/>
          <a:lstStyle/>
          <a:p>
            <a:endParaRPr lang="en-US" b="1" smtClean="0"/>
          </a:p>
        </p:txBody>
      </p:sp>
      <p:sp>
        <p:nvSpPr>
          <p:cNvPr id="4" name="Slide Number Placeholder 3"/>
          <p:cNvSpPr>
            <a:spLocks noGrp="1"/>
          </p:cNvSpPr>
          <p:nvPr>
            <p:ph type="sldNum" sz="quarter" idx="5"/>
          </p:nvPr>
        </p:nvSpPr>
        <p:spPr/>
        <p:txBody>
          <a:bodyPr/>
          <a:lstStyle/>
          <a:p>
            <a:pPr>
              <a:defRPr/>
            </a:pPr>
            <a:fld id="{32367053-7A1A-4249-804B-F0D078245614}" type="slidenum">
              <a:rPr lang="en-US" smtClean="0"/>
              <a:pPr>
                <a:defRPr/>
              </a:pPr>
              <a:t>17</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bwMode="auto">
          <a:noFill/>
          <a:ln>
            <a:solidFill>
              <a:srgbClr val="000000"/>
            </a:solidFill>
            <a:miter lim="800000"/>
            <a:headEnd/>
            <a:tailEnd/>
          </a:ln>
        </p:spPr>
      </p:sp>
      <p:sp>
        <p:nvSpPr>
          <p:cNvPr id="191491" name="Notes Placeholder 2"/>
          <p:cNvSpPr>
            <a:spLocks noGrp="1"/>
          </p:cNvSpPr>
          <p:nvPr>
            <p:ph type="body" idx="1"/>
          </p:nvPr>
        </p:nvSpPr>
        <p:spPr>
          <a:noFill/>
          <a:ln/>
        </p:spPr>
        <p:txBody>
          <a:bodyPr/>
          <a:lstStyle/>
          <a:p>
            <a:endParaRPr lang="en-US" b="1" smtClean="0"/>
          </a:p>
        </p:txBody>
      </p:sp>
      <p:sp>
        <p:nvSpPr>
          <p:cNvPr id="4" name="Slide Number Placeholder 3"/>
          <p:cNvSpPr>
            <a:spLocks noGrp="1"/>
          </p:cNvSpPr>
          <p:nvPr>
            <p:ph type="sldNum" sz="quarter" idx="5"/>
          </p:nvPr>
        </p:nvSpPr>
        <p:spPr/>
        <p:txBody>
          <a:bodyPr/>
          <a:lstStyle/>
          <a:p>
            <a:pPr>
              <a:defRPr/>
            </a:pPr>
            <a:fld id="{D4E7C8FD-030A-4FF5-BA75-7546F917D747}" type="slidenum">
              <a:rPr lang="en-US" smtClean="0"/>
              <a:pPr>
                <a:defRPr/>
              </a:pPr>
              <a:t>19</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p:spPr>
      </p:sp>
      <p:sp>
        <p:nvSpPr>
          <p:cNvPr id="192515" name="Notes Placeholder 2"/>
          <p:cNvSpPr>
            <a:spLocks noGrp="1"/>
          </p:cNvSpPr>
          <p:nvPr>
            <p:ph type="body" idx="1"/>
          </p:nvPr>
        </p:nvSpPr>
        <p:spPr>
          <a:noFill/>
          <a:ln/>
        </p:spPr>
        <p:txBody>
          <a:bodyPr/>
          <a:lstStyle/>
          <a:p>
            <a:endParaRPr lang="en-US" b="1" smtClean="0"/>
          </a:p>
        </p:txBody>
      </p:sp>
      <p:sp>
        <p:nvSpPr>
          <p:cNvPr id="4" name="Slide Number Placeholder 3"/>
          <p:cNvSpPr>
            <a:spLocks noGrp="1"/>
          </p:cNvSpPr>
          <p:nvPr>
            <p:ph type="sldNum" sz="quarter" idx="5"/>
          </p:nvPr>
        </p:nvSpPr>
        <p:spPr/>
        <p:txBody>
          <a:bodyPr/>
          <a:lstStyle/>
          <a:p>
            <a:pPr>
              <a:defRPr/>
            </a:pPr>
            <a:fld id="{49498859-5CAE-4D09-8A4E-7DC6E8689224}" type="slidenum">
              <a:rPr lang="en-US" smtClean="0"/>
              <a:pPr>
                <a:defRPr/>
              </a:pPr>
              <a:t>26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p:spPr>
      </p:sp>
      <p:sp>
        <p:nvSpPr>
          <p:cNvPr id="19353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E91C0231-EE9D-4A90-9830-640F15339297}" type="slidenum">
              <a:rPr lang="en-US" smtClean="0"/>
              <a:pPr>
                <a:defRPr/>
              </a:pPr>
              <a:t>50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p:spPr>
      </p:sp>
      <p:sp>
        <p:nvSpPr>
          <p:cNvPr id="194563" name="Notes Placeholder 2"/>
          <p:cNvSpPr>
            <a:spLocks noGrp="1"/>
          </p:cNvSpPr>
          <p:nvPr>
            <p:ph type="body" idx="1"/>
          </p:nvPr>
        </p:nvSpPr>
        <p:spPr>
          <a:noFill/>
          <a:ln/>
        </p:spPr>
        <p:txBody>
          <a:bodyPr/>
          <a:lstStyle/>
          <a:p>
            <a:endParaRPr lang="en-US" b="1" smtClean="0"/>
          </a:p>
        </p:txBody>
      </p:sp>
      <p:sp>
        <p:nvSpPr>
          <p:cNvPr id="4" name="Slide Number Placeholder 3"/>
          <p:cNvSpPr>
            <a:spLocks noGrp="1"/>
          </p:cNvSpPr>
          <p:nvPr>
            <p:ph type="sldNum" sz="quarter" idx="5"/>
          </p:nvPr>
        </p:nvSpPr>
        <p:spPr/>
        <p:txBody>
          <a:bodyPr/>
          <a:lstStyle/>
          <a:p>
            <a:pPr>
              <a:defRPr/>
            </a:pPr>
            <a:fld id="{BEFC65CF-4D28-4063-9558-41B8751D2AD6}" type="slidenum">
              <a:rPr lang="en-US" smtClean="0"/>
              <a:pPr>
                <a:defRPr/>
              </a:pPr>
              <a:t>54</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p:spPr>
      </p:sp>
      <p:sp>
        <p:nvSpPr>
          <p:cNvPr id="195587" name="Notes Placeholder 2"/>
          <p:cNvSpPr>
            <a:spLocks noGrp="1"/>
          </p:cNvSpPr>
          <p:nvPr>
            <p:ph type="body" idx="1"/>
          </p:nvPr>
        </p:nvSpPr>
        <p:spPr>
          <a:noFill/>
          <a:ln/>
        </p:spPr>
        <p:txBody>
          <a:bodyPr/>
          <a:lstStyle/>
          <a:p>
            <a:endParaRPr lang="en-US" b="1" smtClean="0"/>
          </a:p>
        </p:txBody>
      </p:sp>
      <p:sp>
        <p:nvSpPr>
          <p:cNvPr id="4" name="Slide Number Placeholder 3"/>
          <p:cNvSpPr>
            <a:spLocks noGrp="1"/>
          </p:cNvSpPr>
          <p:nvPr>
            <p:ph type="sldNum" sz="quarter" idx="5"/>
          </p:nvPr>
        </p:nvSpPr>
        <p:spPr/>
        <p:txBody>
          <a:bodyPr/>
          <a:lstStyle/>
          <a:p>
            <a:pPr>
              <a:defRPr/>
            </a:pPr>
            <a:fld id="{B0C853CB-F63D-4769-9A09-7D7951361900}" type="slidenum">
              <a:rPr lang="en-US" smtClean="0"/>
              <a:pPr>
                <a:defRPr/>
              </a:pPr>
              <a:t>58</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221698C-A672-426D-AFB6-E1929325F2B1}" type="datetimeFigureOut">
              <a:rPr lang="en-US"/>
              <a:pPr>
                <a:defRPr/>
              </a:pPr>
              <a:t>3/5/2017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4D30202-E1EC-4EDE-9898-1ED204C3F50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DC14255-DA3B-4837-92F6-2F1CFEC5B8C3}" type="datetimeFigureOut">
              <a:rPr lang="en-US"/>
              <a:pPr>
                <a:defRPr/>
              </a:pPr>
              <a:t>3/5/2017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55ACCF-EC83-4FFB-AE86-36CD75754A4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55BE511-D231-4AA1-B6C0-B24150083808}" type="datetimeFigureOut">
              <a:rPr lang="en-US"/>
              <a:pPr>
                <a:defRPr/>
              </a:pPr>
              <a:t>3/5/2017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64F2AE5-E293-4BCB-A790-FA3813B79D4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9E9164B-EC01-411D-A61A-12A5157B8814}" type="datetimeFigureOut">
              <a:rPr lang="en-US"/>
              <a:pPr>
                <a:defRPr/>
              </a:pPr>
              <a:t>3/5/2017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DCE0C23-08DA-4D02-A7E8-D198FAE5904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8844FAC-3DBF-40D8-AF49-2D8B2FD82C53}" type="datetimeFigureOut">
              <a:rPr lang="en-US"/>
              <a:pPr>
                <a:defRPr/>
              </a:pPr>
              <a:t>3/5/2017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96A44D9-E530-4FAD-AAFD-2F7902A8E05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027C712-BFF2-4603-9546-B100722D974D}" type="datetimeFigureOut">
              <a:rPr lang="en-US"/>
              <a:pPr>
                <a:defRPr/>
              </a:pPr>
              <a:t>3/5/2017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0FEBB3D-4E00-46A9-9749-F64942B711E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15DB7F2-6A3A-4D53-94E6-D709EA1FAA4F}" type="datetimeFigureOut">
              <a:rPr lang="en-US"/>
              <a:pPr>
                <a:defRPr/>
              </a:pPr>
              <a:t>3/5/2017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7D7F2C1-EC47-4E17-9854-195481BAD45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D7279DC-E51A-4359-9D97-E494421B5D1E}" type="datetimeFigureOut">
              <a:rPr lang="en-US"/>
              <a:pPr>
                <a:defRPr/>
              </a:pPr>
              <a:t>3/5/2017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9C8AF77-7877-49DF-9AB6-F824D03B714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C3EA420-0A6F-48A0-A1A3-9A9CDD16A7F2}" type="datetimeFigureOut">
              <a:rPr lang="en-US"/>
              <a:pPr>
                <a:defRPr/>
              </a:pPr>
              <a:t>3/5/2017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B0A7E92-D7AA-4831-AC27-2E27400439E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5ECB4BD-7E6E-480B-94A8-B3D060D0060D}" type="datetimeFigureOut">
              <a:rPr lang="en-US"/>
              <a:pPr>
                <a:defRPr/>
              </a:pPr>
              <a:t>3/5/2017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75E277C-8D50-4D2F-BF44-B3B918A33EB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2018D54-A28A-4A29-9030-D9411787B7F7}" type="datetimeFigureOut">
              <a:rPr lang="en-US"/>
              <a:pPr>
                <a:defRPr/>
              </a:pPr>
              <a:t>3/5/2017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7A628AC-3237-4AC0-89F3-B0A9C8EC194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DB462BA-113F-44D8-A634-FDE37078B4F5}" type="datetimeFigureOut">
              <a:rPr lang="en-US"/>
              <a:pPr>
                <a:defRPr/>
              </a:pPr>
              <a:t>3/5/2017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ECAFA51B-F6AC-4B59-ADDC-F509ED4BA6B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107.jpeg"/><Relationship Id="rId7" Type="http://schemas.openxmlformats.org/officeDocument/2006/relationships/image" Target="../media/image111.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11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14.jpeg"/><Relationship Id="rId4" Type="http://schemas.openxmlformats.org/officeDocument/2006/relationships/image" Target="../media/image113.jpeg"/></Relationships>
</file>

<file path=ppt/slides/_rels/slide113.xml.rels><?xml version="1.0" encoding="UTF-8" standalone="yes"?>
<Relationships xmlns="http://schemas.openxmlformats.org/package/2006/relationships"><Relationship Id="rId3" Type="http://schemas.openxmlformats.org/officeDocument/2006/relationships/hyperlink" Target="mailto:Lacy.Lee@hlaa-dc.org" TargetMode="External"/><Relationship Id="rId2" Type="http://schemas.openxmlformats.org/officeDocument/2006/relationships/hyperlink" Target="mailto:lacy75@msn.com" TargetMode="External"/><Relationship Id="rId1" Type="http://schemas.openxmlformats.org/officeDocument/2006/relationships/slideLayout" Target="../slideLayouts/slideLayout5.xml"/><Relationship Id="rId6" Type="http://schemas.openxmlformats.org/officeDocument/2006/relationships/image" Target="../media/image115.jpeg"/><Relationship Id="rId5" Type="http://schemas.openxmlformats.org/officeDocument/2006/relationships/hyperlink" Target="http://www.hlaa-dc.facebook.com/" TargetMode="External"/><Relationship Id="rId4" Type="http://schemas.openxmlformats.org/officeDocument/2006/relationships/hyperlink" Target="http://www.hlaa.org/" TargetMode="External"/></Relationships>
</file>

<file path=ppt/slides/_rels/slide11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20.jpeg"/><Relationship Id="rId4" Type="http://schemas.openxmlformats.org/officeDocument/2006/relationships/image" Target="../media/image119.jpeg"/></Relationships>
</file>

<file path=ppt/slides/_rels/slide116.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27.jpeg"/></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2.xml"/><Relationship Id="rId5" Type="http://schemas.openxmlformats.org/officeDocument/2006/relationships/image" Target="../media/image133.jpeg"/><Relationship Id="rId4" Type="http://schemas.openxmlformats.org/officeDocument/2006/relationships/image" Target="../media/image132.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12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151.jpeg"/><Relationship Id="rId4" Type="http://schemas.openxmlformats.org/officeDocument/2006/relationships/image" Target="../media/image150.jpe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emf"/><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comments" Target="../comments/commen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52.xml.rels><?xml version="1.0" encoding="UTF-8" standalone="yes"?>
<Relationships xmlns="http://schemas.openxmlformats.org/package/2006/relationships"><Relationship Id="rId3" Type="http://schemas.openxmlformats.org/officeDocument/2006/relationships/hyperlink" Target="http://hearingloss.org/support_resources/search-professionals" TargetMode="External"/><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65.jpeg"/><Relationship Id="rId4" Type="http://schemas.openxmlformats.org/officeDocument/2006/relationships/image" Target="../media/image64.jpeg"/></Relationships>
</file>

<file path=ppt/slides/_rels/slide7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jpeg"/></Relationships>
</file>

<file path=ppt/slides/_rels/slide7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7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8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2895600" y="1371600"/>
            <a:ext cx="8229600" cy="1219200"/>
          </a:xfrm>
        </p:spPr>
        <p:txBody>
          <a:bodyPr/>
          <a:lstStyle/>
          <a:p>
            <a:r>
              <a:rPr lang="en-US" sz="4800" smtClean="0"/>
              <a:t> </a:t>
            </a:r>
          </a:p>
        </p:txBody>
      </p:sp>
      <p:sp>
        <p:nvSpPr>
          <p:cNvPr id="7" name="TextBox 6"/>
          <p:cNvSpPr txBox="1"/>
          <p:nvPr/>
        </p:nvSpPr>
        <p:spPr>
          <a:xfrm>
            <a:off x="0" y="152400"/>
            <a:ext cx="9144000" cy="3200400"/>
          </a:xfrm>
          <a:prstGeom prst="rect">
            <a:avLst/>
          </a:prstGeom>
          <a:noFill/>
        </p:spPr>
        <p:txBody>
          <a:bodyPr>
            <a:spAutoFit/>
          </a:bodyPr>
          <a:lstStyle/>
          <a:p>
            <a:pPr>
              <a:defRPr/>
            </a:pPr>
            <a:r>
              <a:rPr lang="en-US" sz="4400" b="1" dirty="0">
                <a:latin typeface="Bank Gothic"/>
                <a:cs typeface="Bank Gothic"/>
              </a:rPr>
              <a:t>				</a:t>
            </a:r>
          </a:p>
          <a:p>
            <a:pPr>
              <a:defRPr/>
            </a:pPr>
            <a:r>
              <a:rPr lang="en-US" sz="4200" b="1" dirty="0">
                <a:solidFill>
                  <a:srgbClr val="FFFF00"/>
                </a:solidFill>
                <a:latin typeface="Bank Gothic"/>
                <a:cs typeface="Bank Gothic"/>
              </a:rPr>
              <a:t>  </a:t>
            </a:r>
          </a:p>
          <a:p>
            <a:pPr algn="ctr">
              <a:defRPr/>
            </a:pPr>
            <a:r>
              <a:rPr lang="en-US" sz="4200" b="1" dirty="0">
                <a:solidFill>
                  <a:srgbClr val="FFFF00"/>
                </a:solidFill>
                <a:latin typeface="Bank Gothic"/>
                <a:cs typeface="Bank Gothic"/>
              </a:rPr>
              <a:t>     </a:t>
            </a:r>
            <a:r>
              <a:rPr lang="en-US" sz="4200" b="1" dirty="0">
                <a:solidFill>
                  <a:srgbClr val="FFC000"/>
                </a:solidFill>
                <a:latin typeface="Bank Gothic"/>
                <a:cs typeface="Bank Gothic"/>
              </a:rPr>
              <a:t>Chapter</a:t>
            </a:r>
            <a:r>
              <a:rPr lang="en-US" sz="4200" b="1" dirty="0">
                <a:solidFill>
                  <a:srgbClr val="FFFF00"/>
                </a:solidFill>
                <a:latin typeface="Bank Gothic"/>
                <a:cs typeface="Bank Gothic"/>
              </a:rPr>
              <a:t> </a:t>
            </a:r>
            <a:r>
              <a:rPr lang="en-US" sz="4200" b="1" dirty="0">
                <a:solidFill>
                  <a:srgbClr val="7030A0"/>
                </a:solidFill>
                <a:latin typeface="Bank Gothic"/>
                <a:cs typeface="Bank Gothic"/>
              </a:rPr>
              <a:t>Building</a:t>
            </a:r>
            <a:r>
              <a:rPr lang="en-US" sz="4200" b="1" dirty="0">
                <a:solidFill>
                  <a:srgbClr val="FFFF00"/>
                </a:solidFill>
                <a:latin typeface="Bank Gothic"/>
                <a:cs typeface="Bank Gothic"/>
              </a:rPr>
              <a:t> </a:t>
            </a:r>
            <a:r>
              <a:rPr lang="en-US" sz="4200" b="1" dirty="0">
                <a:solidFill>
                  <a:schemeClr val="accent3">
                    <a:lumMod val="75000"/>
                  </a:schemeClr>
                </a:solidFill>
                <a:latin typeface="Bank Gothic"/>
                <a:cs typeface="Bank Gothic"/>
              </a:rPr>
              <a:t>Workshop</a:t>
            </a:r>
            <a:r>
              <a:rPr lang="en-US" sz="4400" b="1" dirty="0">
                <a:latin typeface="Bank Gothic"/>
                <a:cs typeface="Bank Gothic"/>
              </a:rPr>
              <a:t>		</a:t>
            </a:r>
            <a:endParaRPr lang="en-US" sz="2800" b="1" dirty="0">
              <a:latin typeface="Bank Gothic"/>
              <a:cs typeface="Bank Gothic"/>
            </a:endParaRPr>
          </a:p>
          <a:p>
            <a:pPr>
              <a:defRPr/>
            </a:pPr>
            <a:r>
              <a:rPr lang="en-US" sz="2800" dirty="0">
                <a:latin typeface="Bank Gothic"/>
                <a:cs typeface="Bank Gothic"/>
              </a:rPr>
              <a:t>		</a:t>
            </a:r>
            <a:endParaRPr lang="en-US" sz="2000" dirty="0">
              <a:latin typeface="Bank Gothic"/>
              <a:cs typeface="Bank Gothic"/>
            </a:endParaRPr>
          </a:p>
        </p:txBody>
      </p:sp>
      <p:sp>
        <p:nvSpPr>
          <p:cNvPr id="2052" name="TextBox 9"/>
          <p:cNvSpPr txBox="1">
            <a:spLocks noChangeArrowheads="1"/>
          </p:cNvSpPr>
          <p:nvPr/>
        </p:nvSpPr>
        <p:spPr bwMode="auto">
          <a:xfrm>
            <a:off x="3124200" y="5943600"/>
            <a:ext cx="4038600" cy="646113"/>
          </a:xfrm>
          <a:prstGeom prst="rect">
            <a:avLst/>
          </a:prstGeom>
          <a:noFill/>
          <a:ln w="9525">
            <a:noFill/>
            <a:miter lim="800000"/>
            <a:headEnd/>
            <a:tailEnd/>
          </a:ln>
        </p:spPr>
        <p:txBody>
          <a:bodyPr>
            <a:spAutoFit/>
          </a:bodyPr>
          <a:lstStyle/>
          <a:p>
            <a:r>
              <a:rPr lang="en-US"/>
              <a:t>   </a:t>
            </a:r>
          </a:p>
          <a:p>
            <a:endParaRPr lang="en-US"/>
          </a:p>
        </p:txBody>
      </p:sp>
    </p:spTree>
  </p:cSld>
  <p:clrMapOvr>
    <a:masterClrMapping/>
  </p:clrMapOvr>
  <p:transition advTm="5935"/>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ctrTitle"/>
          </p:nvPr>
        </p:nvSpPr>
        <p:spPr>
          <a:xfrm>
            <a:off x="228600" y="762000"/>
            <a:ext cx="8763000" cy="1219200"/>
          </a:xfrm>
        </p:spPr>
        <p:txBody>
          <a:bodyPr/>
          <a:lstStyle/>
          <a:p>
            <a:r>
              <a:rPr lang="en-US" sz="4800" smtClean="0"/>
              <a:t> </a:t>
            </a:r>
          </a:p>
        </p:txBody>
      </p:sp>
      <p:sp>
        <p:nvSpPr>
          <p:cNvPr id="12291" name="TextBox 5"/>
          <p:cNvSpPr txBox="1">
            <a:spLocks noChangeArrowheads="1"/>
          </p:cNvSpPr>
          <p:nvPr/>
        </p:nvSpPr>
        <p:spPr bwMode="auto">
          <a:xfrm>
            <a:off x="381000" y="-1905000"/>
            <a:ext cx="8364538" cy="4216400"/>
          </a:xfrm>
          <a:prstGeom prst="rect">
            <a:avLst/>
          </a:prstGeom>
          <a:noFill/>
          <a:ln w="9525">
            <a:noFill/>
            <a:miter lim="800000"/>
            <a:headEnd/>
            <a:tailEnd/>
          </a:ln>
        </p:spPr>
        <p:txBody>
          <a:bodyPr>
            <a:spAutoFit/>
          </a:bodyPr>
          <a:lstStyle/>
          <a:p>
            <a:r>
              <a:rPr lang="en-US" sz="3200"/>
              <a:t>	</a:t>
            </a:r>
            <a:r>
              <a:rPr lang="en-US" sz="3200">
                <a:solidFill>
                  <a:srgbClr val="FFFF00"/>
                </a:solidFill>
              </a:rPr>
              <a:t>   </a:t>
            </a:r>
          </a:p>
          <a:p>
            <a:endParaRPr lang="en-US" sz="3200">
              <a:solidFill>
                <a:srgbClr val="FFFF00"/>
              </a:solidFill>
            </a:endParaRPr>
          </a:p>
          <a:p>
            <a:endParaRPr lang="en-US" sz="3200">
              <a:solidFill>
                <a:srgbClr val="FFFF00"/>
              </a:solidFill>
            </a:endParaRPr>
          </a:p>
          <a:p>
            <a:endParaRPr lang="en-US" sz="3200">
              <a:solidFill>
                <a:srgbClr val="FFFF00"/>
              </a:solidFill>
            </a:endParaRPr>
          </a:p>
          <a:p>
            <a:endParaRPr lang="en-US" sz="3200">
              <a:solidFill>
                <a:srgbClr val="FFFF00"/>
              </a:solidFill>
            </a:endParaRPr>
          </a:p>
          <a:p>
            <a:r>
              <a:rPr lang="en-US" sz="3200">
                <a:solidFill>
                  <a:srgbClr val="FFFF00"/>
                </a:solidFill>
              </a:rPr>
              <a:t> </a:t>
            </a:r>
            <a:r>
              <a:rPr lang="en-US" sz="3600">
                <a:solidFill>
                  <a:srgbClr val="FFFF00"/>
                </a:solidFill>
              </a:rPr>
              <a:t>  </a:t>
            </a:r>
            <a:r>
              <a:rPr lang="en-US" sz="3600"/>
              <a:t>There Is A </a:t>
            </a:r>
          </a:p>
          <a:p>
            <a:r>
              <a:rPr lang="en-US" sz="3600"/>
              <a:t>Market Opportunity </a:t>
            </a:r>
          </a:p>
          <a:p>
            <a:r>
              <a:rPr lang="en-US" sz="3600"/>
              <a:t>for Each Chapter </a:t>
            </a:r>
          </a:p>
        </p:txBody>
      </p:sp>
      <p:pic>
        <p:nvPicPr>
          <p:cNvPr id="12292" name="Picture 7" descr="imgres.jpg"/>
          <p:cNvPicPr>
            <a:picLocks noChangeAspect="1"/>
          </p:cNvPicPr>
          <p:nvPr/>
        </p:nvPicPr>
        <p:blipFill>
          <a:blip r:embed="rId3" cstate="print"/>
          <a:srcRect/>
          <a:stretch>
            <a:fillRect/>
          </a:stretch>
        </p:blipFill>
        <p:spPr bwMode="auto">
          <a:xfrm>
            <a:off x="4648200" y="381000"/>
            <a:ext cx="4038600" cy="3638550"/>
          </a:xfrm>
          <a:prstGeom prst="rect">
            <a:avLst/>
          </a:prstGeom>
          <a:noFill/>
          <a:ln w="9525">
            <a:noFill/>
            <a:miter lim="800000"/>
            <a:headEnd/>
            <a:tailEnd/>
          </a:ln>
        </p:spPr>
      </p:pic>
    </p:spTree>
  </p:cSld>
  <p:clrMapOvr>
    <a:masterClrMapping/>
  </p:clrMapOvr>
  <p:transition advTm="5935"/>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a:xfrm>
            <a:off x="1371600" y="0"/>
            <a:ext cx="7315200" cy="914400"/>
          </a:xfrm>
        </p:spPr>
        <p:txBody>
          <a:bodyPr/>
          <a:lstStyle/>
          <a:p>
            <a:r>
              <a:rPr lang="en-US" b="1" smtClean="0">
                <a:solidFill>
                  <a:srgbClr val="000000"/>
                </a:solidFill>
              </a:rPr>
              <a:t>   Leader’s Agreement</a:t>
            </a:r>
          </a:p>
        </p:txBody>
      </p:sp>
      <p:sp>
        <p:nvSpPr>
          <p:cNvPr id="101379" name="Content Placeholder 2"/>
          <p:cNvSpPr>
            <a:spLocks noGrp="1"/>
          </p:cNvSpPr>
          <p:nvPr>
            <p:ph idx="1"/>
          </p:nvPr>
        </p:nvSpPr>
        <p:spPr>
          <a:xfrm>
            <a:off x="2895600" y="914400"/>
            <a:ext cx="5791200" cy="5410200"/>
          </a:xfrm>
        </p:spPr>
        <p:txBody>
          <a:bodyPr/>
          <a:lstStyle/>
          <a:p>
            <a:pPr>
              <a:buFont typeface="Arial" pitchFamily="34" charset="0"/>
              <a:buNone/>
            </a:pPr>
            <a:r>
              <a:rPr lang="en-US" sz="2000" b="1" smtClean="0"/>
              <a:t>2. Attend and participate in at least 5 of the 9 monthly chapter meetings.</a:t>
            </a:r>
            <a:endParaRPr lang="en-US" sz="2000" smtClean="0"/>
          </a:p>
          <a:p>
            <a:pPr>
              <a:buFont typeface="Arial" pitchFamily="34" charset="0"/>
              <a:buNone/>
            </a:pPr>
            <a:r>
              <a:rPr lang="en-US" sz="2000" smtClean="0"/>
              <a:t>	• Greeting visitors and members before the meeting in accordance with the Welcome Strategy </a:t>
            </a:r>
          </a:p>
          <a:p>
            <a:pPr>
              <a:buFont typeface="Arial" pitchFamily="34" charset="0"/>
              <a:buNone/>
            </a:pPr>
            <a:r>
              <a:rPr lang="en-US" sz="2000" smtClean="0"/>
              <a:t>	• Socializing with visitors and members after the formal part of the meeting ends</a:t>
            </a:r>
          </a:p>
          <a:p>
            <a:pPr>
              <a:buFont typeface="Arial" pitchFamily="34" charset="0"/>
              <a:buNone/>
            </a:pPr>
            <a:r>
              <a:rPr lang="en-US" sz="2000" smtClean="0"/>
              <a:t>	• Connecting visitors and members with others who have common interests</a:t>
            </a:r>
          </a:p>
          <a:p>
            <a:pPr>
              <a:buFont typeface="Arial" pitchFamily="34" charset="0"/>
              <a:buNone/>
            </a:pPr>
            <a:r>
              <a:rPr lang="en-US" sz="2000" smtClean="0"/>
              <a:t>	• Promoting volunteer openings and selling candidates on the need to fill a specific job that matches their interest or skill set</a:t>
            </a:r>
          </a:p>
          <a:p>
            <a:endParaRPr lang="en-US" sz="2000" smtClean="0"/>
          </a:p>
          <a:p>
            <a:endParaRPr lang="en-US" smtClean="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fontScale="90000"/>
          </a:bodyPr>
          <a:lstStyle/>
          <a:p>
            <a:pPr>
              <a:defRPr/>
            </a:pPr>
            <a:r>
              <a:rPr lang="en-US" b="1" dirty="0">
                <a:solidFill>
                  <a:srgbClr val="000000"/>
                </a:solidFill>
              </a:rPr>
              <a:t>	 </a:t>
            </a:r>
            <a:br>
              <a:rPr lang="en-US" b="1" dirty="0">
                <a:solidFill>
                  <a:srgbClr val="000000"/>
                </a:solidFill>
              </a:rPr>
            </a:br>
            <a:r>
              <a:rPr lang="en-US" b="1" dirty="0">
                <a:solidFill>
                  <a:srgbClr val="000000"/>
                </a:solidFill>
              </a:rPr>
              <a:t/>
            </a:r>
            <a:br>
              <a:rPr lang="en-US" b="1" dirty="0">
                <a:solidFill>
                  <a:srgbClr val="000000"/>
                </a:solidFill>
              </a:rPr>
            </a:br>
            <a:r>
              <a:rPr lang="en-US" b="1" dirty="0">
                <a:solidFill>
                  <a:srgbClr val="000000"/>
                </a:solidFill>
              </a:rPr>
              <a:t>  		</a:t>
            </a:r>
            <a:r>
              <a:rPr lang="en-US" b="1" dirty="0" smtClean="0">
                <a:solidFill>
                  <a:srgbClr val="000000"/>
                </a:solidFill>
              </a:rPr>
              <a:t> Developing Leaders </a:t>
            </a:r>
            <a:r>
              <a:rPr lang="en-US" b="1" dirty="0">
                <a:solidFill>
                  <a:srgbClr val="000000"/>
                </a:solidFill>
              </a:rPr>
              <a:t/>
            </a:r>
            <a:br>
              <a:rPr lang="en-US" b="1" dirty="0">
                <a:solidFill>
                  <a:srgbClr val="000000"/>
                </a:solidFill>
              </a:rPr>
            </a:br>
            <a:r>
              <a:rPr lang="en-US" b="1" dirty="0">
                <a:solidFill>
                  <a:srgbClr val="000000"/>
                </a:solidFill>
              </a:rPr>
              <a:t/>
            </a:r>
            <a:br>
              <a:rPr lang="en-US" b="1" dirty="0">
                <a:solidFill>
                  <a:srgbClr val="000000"/>
                </a:solidFill>
              </a:rPr>
            </a:br>
            <a:endParaRPr lang="en-US" b="1" dirty="0">
              <a:solidFill>
                <a:srgbClr val="000000"/>
              </a:solidFill>
            </a:endParaRPr>
          </a:p>
        </p:txBody>
      </p:sp>
      <p:sp>
        <p:nvSpPr>
          <p:cNvPr id="3" name="Content Placeholder 2"/>
          <p:cNvSpPr>
            <a:spLocks noGrp="1"/>
          </p:cNvSpPr>
          <p:nvPr>
            <p:ph idx="1"/>
          </p:nvPr>
        </p:nvSpPr>
        <p:spPr>
          <a:xfrm>
            <a:off x="457200" y="914400"/>
            <a:ext cx="8686800" cy="5181600"/>
          </a:xfrm>
        </p:spPr>
        <p:txBody>
          <a:bodyPr>
            <a:normAutofit lnSpcReduction="10000"/>
          </a:bodyPr>
          <a:lstStyle/>
          <a:p>
            <a:pPr>
              <a:buFont typeface="Arial" charset="0"/>
              <a:buChar char="•"/>
              <a:defRPr/>
            </a:pPr>
            <a:endParaRPr lang="en-US" sz="2400" b="1" dirty="0"/>
          </a:p>
          <a:p>
            <a:pPr>
              <a:buFont typeface="Arial" pitchFamily="34" charset="0"/>
              <a:buNone/>
              <a:defRPr/>
            </a:pPr>
            <a:r>
              <a:rPr lang="en-US" sz="2400" b="1" dirty="0"/>
              <a:t>Adjust entry step to interest &amp; skill set</a:t>
            </a:r>
          </a:p>
          <a:p>
            <a:pPr>
              <a:buFont typeface="Arial" charset="0"/>
              <a:buChar char="•"/>
              <a:defRPr/>
            </a:pPr>
            <a:r>
              <a:rPr lang="en-US" sz="2400" dirty="0" smtClean="0"/>
              <a:t>Volunteer </a:t>
            </a:r>
            <a:r>
              <a:rPr lang="en-US" sz="2400" dirty="0"/>
              <a:t>job  • 2</a:t>
            </a:r>
            <a:r>
              <a:rPr lang="en-US" sz="2400" baseline="30000" dirty="0"/>
              <a:t>nd</a:t>
            </a:r>
            <a:r>
              <a:rPr lang="en-US" sz="2400" dirty="0"/>
              <a:t> Chair	• 1</a:t>
            </a:r>
            <a:r>
              <a:rPr lang="en-US" sz="2400" baseline="30000" dirty="0"/>
              <a:t>st</a:t>
            </a:r>
            <a:r>
              <a:rPr lang="en-US" sz="2400" dirty="0"/>
              <a:t> Chair  • Officer</a:t>
            </a:r>
          </a:p>
          <a:p>
            <a:pPr>
              <a:buFont typeface="Arial" charset="0"/>
              <a:buChar char="•"/>
              <a:defRPr/>
            </a:pPr>
            <a:endParaRPr lang="en-US" sz="2400" dirty="0"/>
          </a:p>
          <a:p>
            <a:pPr>
              <a:buFont typeface="Arial" pitchFamily="34" charset="0"/>
              <a:buNone/>
              <a:defRPr/>
            </a:pPr>
            <a:r>
              <a:rPr lang="en-US" sz="2400" b="1" dirty="0"/>
              <a:t>Discuss and agree to a short job description </a:t>
            </a:r>
          </a:p>
          <a:p>
            <a:pPr>
              <a:buFont typeface="Arial" charset="0"/>
              <a:buChar char="•"/>
              <a:defRPr/>
            </a:pPr>
            <a:r>
              <a:rPr lang="en-US" sz="2400" dirty="0" smtClean="0"/>
              <a:t>Focus on </a:t>
            </a:r>
            <a:r>
              <a:rPr lang="en-US" sz="2400" dirty="0"/>
              <a:t>deliverables</a:t>
            </a:r>
          </a:p>
          <a:p>
            <a:pPr>
              <a:buFont typeface="Arial" charset="0"/>
              <a:buChar char="•"/>
              <a:defRPr/>
            </a:pPr>
            <a:endParaRPr lang="en-US" sz="2400" dirty="0"/>
          </a:p>
          <a:p>
            <a:pPr>
              <a:buFont typeface="Arial" pitchFamily="34" charset="0"/>
              <a:buNone/>
              <a:defRPr/>
            </a:pPr>
            <a:r>
              <a:rPr lang="en-US" sz="2400" b="1" dirty="0"/>
              <a:t>Develop leaders with training as appropriate</a:t>
            </a:r>
          </a:p>
          <a:p>
            <a:pPr>
              <a:buFont typeface="Arial" charset="0"/>
              <a:buChar char="•"/>
              <a:defRPr/>
            </a:pPr>
            <a:r>
              <a:rPr lang="en-US" sz="2400" dirty="0" smtClean="0"/>
              <a:t>HLAA </a:t>
            </a:r>
            <a:r>
              <a:rPr lang="en-US" sz="2400" dirty="0"/>
              <a:t>New Leaders Orientation Training </a:t>
            </a:r>
          </a:p>
          <a:p>
            <a:pPr>
              <a:buFont typeface="Arial" charset="0"/>
              <a:buChar char="•"/>
              <a:defRPr/>
            </a:pPr>
            <a:r>
              <a:rPr lang="en-US" sz="2400" dirty="0" smtClean="0"/>
              <a:t>HLAA </a:t>
            </a:r>
            <a:r>
              <a:rPr lang="en-US" sz="2400" dirty="0"/>
              <a:t>Hearing Loss Support Specialist Training Program</a:t>
            </a:r>
          </a:p>
          <a:p>
            <a:pPr>
              <a:buFont typeface="Arial" charset="0"/>
              <a:buChar char="•"/>
              <a:defRPr/>
            </a:pPr>
            <a:r>
              <a:rPr lang="en-US" sz="2400" dirty="0" smtClean="0"/>
              <a:t>“</a:t>
            </a:r>
            <a:r>
              <a:rPr lang="en-US" sz="2400" dirty="0"/>
              <a:t>Second Chair” Concept </a:t>
            </a:r>
          </a:p>
          <a:p>
            <a:pPr>
              <a:buFont typeface="Arial" charset="0"/>
              <a:buChar char="•"/>
              <a:defRPr/>
            </a:pPr>
            <a:r>
              <a:rPr lang="en-US" sz="2400" dirty="0" smtClean="0"/>
              <a:t>Feedback</a:t>
            </a:r>
            <a:endParaRPr lang="en-US" sz="2400" dirty="0"/>
          </a:p>
          <a:p>
            <a:pPr>
              <a:buFont typeface="Arial" charset="0"/>
              <a:buChar char="•"/>
              <a:defRPr/>
            </a:pPr>
            <a:endParaRPr lang="en-US" sz="2400" dirty="0"/>
          </a:p>
        </p:txBody>
      </p:sp>
      <p:pic>
        <p:nvPicPr>
          <p:cNvPr id="102404" name="Picture 3" descr="leadership-development1.png"/>
          <p:cNvPicPr>
            <a:picLocks noChangeAspect="1"/>
          </p:cNvPicPr>
          <p:nvPr/>
        </p:nvPicPr>
        <p:blipFill>
          <a:blip r:embed="rId2" cstate="print"/>
          <a:srcRect/>
          <a:stretch>
            <a:fillRect/>
          </a:stretch>
        </p:blipFill>
        <p:spPr bwMode="auto">
          <a:xfrm>
            <a:off x="228600" y="25400"/>
            <a:ext cx="2209800" cy="1117600"/>
          </a:xfrm>
          <a:prstGeom prst="rect">
            <a:avLst/>
          </a:prstGeom>
          <a:noFill/>
          <a:ln w="9525">
            <a:noFill/>
            <a:miter lim="800000"/>
            <a:headEnd/>
            <a:tailEnd/>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ctrTitle"/>
          </p:nvPr>
        </p:nvSpPr>
        <p:spPr>
          <a:xfrm>
            <a:off x="-2895600" y="1371600"/>
            <a:ext cx="8229600" cy="1219200"/>
          </a:xfrm>
        </p:spPr>
        <p:txBody>
          <a:bodyPr/>
          <a:lstStyle/>
          <a:p>
            <a:r>
              <a:rPr lang="en-US" sz="4800" smtClean="0"/>
              <a:t> </a:t>
            </a:r>
          </a:p>
        </p:txBody>
      </p:sp>
      <p:sp>
        <p:nvSpPr>
          <p:cNvPr id="3" name="Subtitle 2"/>
          <p:cNvSpPr>
            <a:spLocks noGrp="1"/>
          </p:cNvSpPr>
          <p:nvPr>
            <p:ph type="subTitle" idx="1"/>
          </p:nvPr>
        </p:nvSpPr>
        <p:spPr>
          <a:xfrm>
            <a:off x="0" y="3090863"/>
            <a:ext cx="5715000" cy="3309937"/>
          </a:xfrm>
        </p:spPr>
        <p:txBody>
          <a:bodyPr>
            <a:normAutofit/>
          </a:bodyPr>
          <a:lstStyle/>
          <a:p>
            <a:pPr>
              <a:buFont typeface="Arial" charset="0"/>
              <a:buNone/>
              <a:defRPr/>
            </a:pPr>
            <a:r>
              <a:rPr lang="en-US" dirty="0">
                <a:solidFill>
                  <a:schemeClr val="tx2">
                    <a:lumMod val="90000"/>
                  </a:schemeClr>
                </a:solidFill>
              </a:rPr>
              <a:t> </a:t>
            </a:r>
            <a:endParaRPr lang="en-US" dirty="0">
              <a:solidFill>
                <a:srgbClr val="EEFF15"/>
              </a:solidFill>
            </a:endParaRPr>
          </a:p>
        </p:txBody>
      </p:sp>
      <p:sp>
        <p:nvSpPr>
          <p:cNvPr id="103428" name="TextBox 6"/>
          <p:cNvSpPr txBox="1">
            <a:spLocks noChangeArrowheads="1"/>
          </p:cNvSpPr>
          <p:nvPr/>
        </p:nvSpPr>
        <p:spPr bwMode="auto">
          <a:xfrm>
            <a:off x="0" y="2490788"/>
            <a:ext cx="9144000" cy="3478212"/>
          </a:xfrm>
          <a:prstGeom prst="rect">
            <a:avLst/>
          </a:prstGeom>
          <a:noFill/>
          <a:ln w="9525">
            <a:noFill/>
            <a:miter lim="800000"/>
            <a:headEnd/>
            <a:tailEnd/>
          </a:ln>
        </p:spPr>
        <p:txBody>
          <a:bodyPr>
            <a:spAutoFit/>
          </a:bodyPr>
          <a:lstStyle/>
          <a:p>
            <a:r>
              <a:rPr lang="en-US" sz="4400" b="1">
                <a:latin typeface="Bank Gothic"/>
                <a:ea typeface="Bank Gothic"/>
                <a:cs typeface="Bank Gothic"/>
              </a:rPr>
              <a:t>			</a:t>
            </a:r>
          </a:p>
          <a:p>
            <a:endParaRPr lang="en-US" sz="4400" b="1">
              <a:latin typeface="Bank Gothic"/>
              <a:ea typeface="Bank Gothic"/>
              <a:cs typeface="Bank Gothic"/>
            </a:endParaRPr>
          </a:p>
          <a:p>
            <a:endParaRPr lang="en-US" sz="4400" b="1">
              <a:latin typeface="Bank Gothic"/>
              <a:ea typeface="Bank Gothic"/>
              <a:cs typeface="Bank Gothic"/>
            </a:endParaRPr>
          </a:p>
          <a:p>
            <a:r>
              <a:rPr lang="en-US" sz="4400" b="1">
                <a:latin typeface="Bank Gothic"/>
                <a:ea typeface="Bank Gothic"/>
                <a:cs typeface="Bank Gothic"/>
              </a:rPr>
              <a:t>  			</a:t>
            </a:r>
          </a:p>
          <a:p>
            <a:r>
              <a:rPr lang="en-US" sz="4400" b="1">
                <a:latin typeface="Bank Gothic"/>
                <a:ea typeface="Bank Gothic"/>
                <a:cs typeface="Bank Gothic"/>
              </a:rPr>
              <a:t>	 Awarness Building</a:t>
            </a:r>
            <a:endParaRPr lang="en-US" sz="4400">
              <a:latin typeface="Bank Gothic"/>
              <a:ea typeface="Bank Gothic"/>
              <a:cs typeface="Bank Gothic"/>
            </a:endParaRPr>
          </a:p>
        </p:txBody>
      </p:sp>
      <p:pic>
        <p:nvPicPr>
          <p:cNvPr id="103429" name="Picture 4" descr="WM_promote.jpg"/>
          <p:cNvPicPr>
            <a:picLocks noChangeAspect="1"/>
          </p:cNvPicPr>
          <p:nvPr/>
        </p:nvPicPr>
        <p:blipFill>
          <a:blip r:embed="rId3" cstate="print"/>
          <a:srcRect/>
          <a:stretch>
            <a:fillRect/>
          </a:stretch>
        </p:blipFill>
        <p:spPr bwMode="auto">
          <a:xfrm>
            <a:off x="3048000" y="962025"/>
            <a:ext cx="5410200" cy="3533775"/>
          </a:xfrm>
          <a:prstGeom prst="rect">
            <a:avLst/>
          </a:prstGeom>
          <a:noFill/>
          <a:ln w="9525">
            <a:noFill/>
            <a:miter lim="800000"/>
            <a:headEnd/>
            <a:tailEnd/>
          </a:ln>
        </p:spPr>
      </p:pic>
    </p:spTree>
  </p:cSld>
  <p:clrMapOvr>
    <a:masterClrMapping/>
  </p:clrMapOvr>
  <p:transition advTm="5935"/>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3" descr="2. Top 10 Reasons to Join HLAA.pdf"/>
          <p:cNvPicPr>
            <a:picLocks noChangeAspect="1"/>
          </p:cNvPicPr>
          <p:nvPr/>
        </p:nvPicPr>
        <p:blipFill>
          <a:blip r:embed="rId2" cstate="print"/>
          <a:srcRect/>
          <a:stretch>
            <a:fillRect/>
          </a:stretch>
        </p:blipFill>
        <p:spPr bwMode="auto">
          <a:xfrm rot="1221205">
            <a:off x="3967163" y="654050"/>
            <a:ext cx="4186237" cy="4805363"/>
          </a:xfrm>
          <a:prstGeom prst="rect">
            <a:avLst/>
          </a:prstGeom>
          <a:noFill/>
          <a:ln w="9525">
            <a:noFill/>
            <a:miter lim="800000"/>
            <a:headEnd/>
            <a:tailEnd/>
          </a:ln>
        </p:spPr>
      </p:pic>
      <p:sp>
        <p:nvSpPr>
          <p:cNvPr id="104451" name="TextBox 1"/>
          <p:cNvSpPr txBox="1">
            <a:spLocks noChangeArrowheads="1"/>
          </p:cNvSpPr>
          <p:nvPr/>
        </p:nvSpPr>
        <p:spPr bwMode="auto">
          <a:xfrm>
            <a:off x="457200" y="609600"/>
            <a:ext cx="6400800" cy="523875"/>
          </a:xfrm>
          <a:prstGeom prst="rect">
            <a:avLst/>
          </a:prstGeom>
          <a:noFill/>
          <a:ln w="9525">
            <a:noFill/>
            <a:miter lim="800000"/>
            <a:headEnd/>
            <a:tailEnd/>
          </a:ln>
        </p:spPr>
        <p:txBody>
          <a:bodyPr>
            <a:spAutoFit/>
          </a:bodyPr>
          <a:lstStyle/>
          <a:p>
            <a:r>
              <a:rPr lang="en-US" sz="2800" b="1"/>
              <a:t>Promote HLAA’s Value</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1447800" y="28575"/>
            <a:ext cx="7467600" cy="885825"/>
          </a:xfrm>
        </p:spPr>
        <p:txBody>
          <a:bodyPr/>
          <a:lstStyle/>
          <a:p>
            <a:pPr algn="l"/>
            <a:r>
              <a:rPr lang="en-US" sz="4000" smtClean="0"/>
              <a:t> </a:t>
            </a:r>
            <a:r>
              <a:rPr lang="en-US" sz="4000" b="1" smtClean="0">
                <a:solidFill>
                  <a:srgbClr val="000000"/>
                </a:solidFill>
              </a:rPr>
              <a:t>Promote the value of the chapter</a:t>
            </a:r>
          </a:p>
        </p:txBody>
      </p:sp>
      <p:pic>
        <p:nvPicPr>
          <p:cNvPr id="105475" name="Picture 3" descr="6633833_orig.jpg"/>
          <p:cNvPicPr>
            <a:picLocks noChangeAspect="1"/>
          </p:cNvPicPr>
          <p:nvPr/>
        </p:nvPicPr>
        <p:blipFill>
          <a:blip r:embed="rId2" cstate="print"/>
          <a:srcRect/>
          <a:stretch>
            <a:fillRect/>
          </a:stretch>
        </p:blipFill>
        <p:spPr bwMode="auto">
          <a:xfrm>
            <a:off x="293688" y="962025"/>
            <a:ext cx="1371600" cy="1704975"/>
          </a:xfrm>
          <a:prstGeom prst="rect">
            <a:avLst/>
          </a:prstGeom>
          <a:noFill/>
          <a:ln w="9525">
            <a:noFill/>
            <a:miter lim="800000"/>
            <a:headEnd/>
            <a:tailEnd/>
          </a:ln>
        </p:spPr>
      </p:pic>
      <p:pic>
        <p:nvPicPr>
          <p:cNvPr id="105476" name="Picture 5" descr="Top 10- HLAS.pdf"/>
          <p:cNvPicPr>
            <a:picLocks noChangeAspect="1"/>
          </p:cNvPicPr>
          <p:nvPr/>
        </p:nvPicPr>
        <p:blipFill>
          <a:blip r:embed="rId3" cstate="print"/>
          <a:srcRect/>
          <a:stretch>
            <a:fillRect/>
          </a:stretch>
        </p:blipFill>
        <p:spPr bwMode="auto">
          <a:xfrm>
            <a:off x="3962400" y="685800"/>
            <a:ext cx="4419600" cy="5334000"/>
          </a:xfrm>
          <a:prstGeom prst="rect">
            <a:avLst/>
          </a:prstGeom>
          <a:noFill/>
          <a:ln w="9525">
            <a:noFill/>
            <a:miter lim="800000"/>
            <a:headEnd/>
            <a:tailEnd/>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a:xfrm>
            <a:off x="457200" y="0"/>
            <a:ext cx="8686800" cy="990600"/>
          </a:xfrm>
        </p:spPr>
        <p:txBody>
          <a:bodyPr/>
          <a:lstStyle/>
          <a:p>
            <a:r>
              <a:rPr lang="en-US" sz="3200" b="1" smtClean="0">
                <a:solidFill>
                  <a:srgbClr val="0000FF"/>
                </a:solidFill>
              </a:rPr>
              <a:t>“Labeled”</a:t>
            </a:r>
            <a:r>
              <a:rPr lang="en-US" sz="3200" b="1" smtClean="0"/>
              <a:t> </a:t>
            </a:r>
            <a:r>
              <a:rPr lang="en-US" sz="3200" b="1" smtClean="0">
                <a:solidFill>
                  <a:srgbClr val="0000FF"/>
                </a:solidFill>
              </a:rPr>
              <a:t>HLMs</a:t>
            </a:r>
            <a:r>
              <a:rPr lang="en-US" sz="3200" b="1" smtClean="0"/>
              <a:t> - Chapter’s Most Visible Vehicle</a:t>
            </a:r>
          </a:p>
        </p:txBody>
      </p:sp>
      <p:pic>
        <p:nvPicPr>
          <p:cNvPr id="106499" name="Picture 3" descr="HLM 1-1.jpg"/>
          <p:cNvPicPr>
            <a:picLocks noChangeAspect="1"/>
          </p:cNvPicPr>
          <p:nvPr/>
        </p:nvPicPr>
        <p:blipFill>
          <a:blip r:embed="rId2" cstate="print"/>
          <a:srcRect/>
          <a:stretch>
            <a:fillRect/>
          </a:stretch>
        </p:blipFill>
        <p:spPr bwMode="auto">
          <a:xfrm>
            <a:off x="280988" y="847725"/>
            <a:ext cx="3833812" cy="4943475"/>
          </a:xfrm>
          <a:prstGeom prst="rect">
            <a:avLst/>
          </a:prstGeom>
          <a:noFill/>
          <a:ln w="9525">
            <a:noFill/>
            <a:miter lim="800000"/>
            <a:headEnd/>
            <a:tailEnd/>
          </a:ln>
        </p:spPr>
      </p:pic>
      <p:sp>
        <p:nvSpPr>
          <p:cNvPr id="6" name="Right Arrow 5"/>
          <p:cNvSpPr/>
          <p:nvPr/>
        </p:nvSpPr>
        <p:spPr>
          <a:xfrm rot="10800000">
            <a:off x="4725988" y="5081588"/>
            <a:ext cx="608012" cy="609600"/>
          </a:xfrm>
          <a:prstGeom prst="rightArrow">
            <a:avLst>
              <a:gd name="adj1" fmla="val 50000"/>
              <a:gd name="adj2" fmla="val 50479"/>
            </a:avLst>
          </a:prstGeom>
          <a:ln/>
        </p:spPr>
        <p:style>
          <a:lnRef idx="1">
            <a:schemeClr val="accent1"/>
          </a:lnRef>
          <a:fillRef idx="3">
            <a:schemeClr val="accent1"/>
          </a:fillRef>
          <a:effectRef idx="2">
            <a:schemeClr val="accent1"/>
          </a:effectRef>
          <a:fontRef idx="minor">
            <a:schemeClr val="lt1"/>
          </a:fontRef>
        </p:style>
        <p:txBody>
          <a:bodyPr/>
          <a:lstStyle/>
          <a:p>
            <a:pPr>
              <a:defRPr/>
            </a:pPr>
            <a:endParaRPr lang="en-US" dirty="0"/>
          </a:p>
        </p:txBody>
      </p:sp>
      <p:sp>
        <p:nvSpPr>
          <p:cNvPr id="106501" name="TextBox 7"/>
          <p:cNvSpPr txBox="1">
            <a:spLocks noChangeArrowheads="1"/>
          </p:cNvSpPr>
          <p:nvPr/>
        </p:nvSpPr>
        <p:spPr bwMode="auto">
          <a:xfrm>
            <a:off x="5105400" y="685800"/>
            <a:ext cx="3962400" cy="4154488"/>
          </a:xfrm>
          <a:prstGeom prst="rect">
            <a:avLst/>
          </a:prstGeom>
          <a:noFill/>
          <a:ln w="9525">
            <a:noFill/>
            <a:miter lim="800000"/>
            <a:headEnd/>
            <a:tailEnd/>
          </a:ln>
        </p:spPr>
        <p:txBody>
          <a:bodyPr>
            <a:spAutoFit/>
          </a:bodyPr>
          <a:lstStyle/>
          <a:p>
            <a:r>
              <a:rPr lang="en-US" sz="2400" b="1"/>
              <a:t>Placement Opportunities</a:t>
            </a:r>
          </a:p>
          <a:p>
            <a:endParaRPr lang="en-US" sz="2400"/>
          </a:p>
          <a:p>
            <a:r>
              <a:rPr lang="en-US" sz="2400"/>
              <a:t>Audiologist Office</a:t>
            </a:r>
          </a:p>
          <a:p>
            <a:endParaRPr lang="en-US" sz="2400"/>
          </a:p>
          <a:p>
            <a:r>
              <a:rPr lang="en-US" sz="2400"/>
              <a:t>Doctor’s Office</a:t>
            </a:r>
          </a:p>
          <a:p>
            <a:endParaRPr lang="en-US" sz="2400"/>
          </a:p>
          <a:p>
            <a:r>
              <a:rPr lang="en-US" sz="2400"/>
              <a:t>Dentist Office</a:t>
            </a:r>
          </a:p>
          <a:p>
            <a:endParaRPr lang="en-US" sz="2400"/>
          </a:p>
          <a:p>
            <a:r>
              <a:rPr lang="en-US" sz="2400"/>
              <a:t>Hairdresser’s Shop</a:t>
            </a:r>
          </a:p>
          <a:p>
            <a:endParaRPr lang="en-US" sz="2400"/>
          </a:p>
          <a:p>
            <a:r>
              <a:rPr lang="en-US" sz="2400"/>
              <a:t>Fitness Club </a:t>
            </a:r>
          </a:p>
        </p:txBody>
      </p:sp>
      <p:sp>
        <p:nvSpPr>
          <p:cNvPr id="106502" name="TextBox 8"/>
          <p:cNvSpPr txBox="1">
            <a:spLocks noChangeArrowheads="1"/>
          </p:cNvSpPr>
          <p:nvPr/>
        </p:nvSpPr>
        <p:spPr bwMode="auto">
          <a:xfrm>
            <a:off x="5715000" y="4800600"/>
            <a:ext cx="3124200" cy="1230313"/>
          </a:xfrm>
          <a:prstGeom prst="rect">
            <a:avLst/>
          </a:prstGeom>
          <a:noFill/>
          <a:ln w="9525">
            <a:noFill/>
            <a:miter lim="800000"/>
            <a:headEnd/>
            <a:tailEnd/>
          </a:ln>
        </p:spPr>
        <p:txBody>
          <a:bodyPr>
            <a:spAutoFit/>
          </a:bodyPr>
          <a:lstStyle/>
          <a:p>
            <a:r>
              <a:rPr lang="en-US" sz="2000" b="1" i="1">
                <a:solidFill>
                  <a:srgbClr val="0000FF"/>
                </a:solidFill>
              </a:rPr>
              <a:t>Label  with:</a:t>
            </a:r>
          </a:p>
          <a:p>
            <a:r>
              <a:rPr lang="en-US" i="1">
                <a:solidFill>
                  <a:srgbClr val="0000FF"/>
                </a:solidFill>
              </a:rPr>
              <a:t>Chapter Mission</a:t>
            </a:r>
          </a:p>
          <a:p>
            <a:r>
              <a:rPr lang="en-US" i="1">
                <a:solidFill>
                  <a:srgbClr val="0000FF"/>
                </a:solidFill>
              </a:rPr>
              <a:t>Where/When Meets</a:t>
            </a:r>
          </a:p>
          <a:p>
            <a:r>
              <a:rPr lang="en-US" i="1">
                <a:solidFill>
                  <a:srgbClr val="0000FF"/>
                </a:solidFill>
              </a:rPr>
              <a:t>Contact Info</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a:xfrm>
            <a:off x="1447800" y="857250"/>
            <a:ext cx="7239000" cy="819150"/>
          </a:xfrm>
        </p:spPr>
        <p:txBody>
          <a:bodyPr/>
          <a:lstStyle/>
          <a:p>
            <a:r>
              <a:rPr lang="en-US" b="1" smtClean="0">
                <a:solidFill>
                  <a:srgbClr val="FF0000"/>
                </a:solidFill>
              </a:rPr>
              <a:t># 1 Source  </a:t>
            </a:r>
            <a:r>
              <a:rPr lang="en-US" smtClean="0"/>
              <a:t>of Awareness</a:t>
            </a:r>
          </a:p>
        </p:txBody>
      </p:sp>
      <p:pic>
        <p:nvPicPr>
          <p:cNvPr id="107523" name="Picture 4"/>
          <p:cNvPicPr>
            <a:picLocks noChangeAspect="1"/>
          </p:cNvPicPr>
          <p:nvPr/>
        </p:nvPicPr>
        <p:blipFill>
          <a:blip r:embed="rId3" cstate="print"/>
          <a:srcRect/>
          <a:stretch>
            <a:fillRect/>
          </a:stretch>
        </p:blipFill>
        <p:spPr bwMode="auto">
          <a:xfrm>
            <a:off x="0" y="2381250"/>
            <a:ext cx="9144000" cy="3714750"/>
          </a:xfrm>
          <a:prstGeom prst="rect">
            <a:avLst/>
          </a:prstGeom>
          <a:noFill/>
          <a:ln w="9525">
            <a:noFill/>
            <a:miter lim="800000"/>
            <a:headEnd/>
            <a:tailEnd/>
          </a:ln>
        </p:spPr>
      </p:pic>
      <p:sp>
        <p:nvSpPr>
          <p:cNvPr id="107524" name="TextBox 2"/>
          <p:cNvSpPr txBox="1">
            <a:spLocks noChangeArrowheads="1"/>
          </p:cNvSpPr>
          <p:nvPr/>
        </p:nvSpPr>
        <p:spPr bwMode="auto">
          <a:xfrm>
            <a:off x="0" y="6172200"/>
            <a:ext cx="9144000" cy="708025"/>
          </a:xfrm>
          <a:prstGeom prst="rect">
            <a:avLst/>
          </a:prstGeom>
          <a:noFill/>
          <a:ln w="9525">
            <a:noFill/>
            <a:miter lim="800000"/>
            <a:headEnd/>
            <a:tailEnd/>
          </a:ln>
        </p:spPr>
        <p:txBody>
          <a:bodyPr>
            <a:spAutoFit/>
          </a:bodyPr>
          <a:lstStyle/>
          <a:p>
            <a:r>
              <a:rPr lang="en-US" sz="4000"/>
              <a:t>.</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850"/>
            <a:ext cx="8229600" cy="361950"/>
          </a:xfrm>
        </p:spPr>
        <p:txBody>
          <a:bodyPr>
            <a:normAutofit fontScale="90000"/>
          </a:bodyPr>
          <a:lstStyle/>
          <a:p>
            <a:pPr>
              <a:defRPr/>
            </a:pPr>
            <a:endParaRPr lang="en-US" dirty="0"/>
          </a:p>
        </p:txBody>
      </p:sp>
      <p:pic>
        <p:nvPicPr>
          <p:cNvPr id="108547" name="Content Placeholder 3" descr="images.jpg"/>
          <p:cNvPicPr>
            <a:picLocks noGrp="1" noChangeAspect="1"/>
          </p:cNvPicPr>
          <p:nvPr>
            <p:ph idx="1"/>
          </p:nvPr>
        </p:nvPicPr>
        <p:blipFill>
          <a:blip r:embed="rId2" cstate="print"/>
          <a:srcRect/>
          <a:stretch>
            <a:fillRect/>
          </a:stretch>
        </p:blipFill>
        <p:spPr>
          <a:xfrm>
            <a:off x="0" y="0"/>
            <a:ext cx="9144000" cy="6705600"/>
          </a:xfr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a:xfrm>
            <a:off x="457200" y="228600"/>
            <a:ext cx="8686800" cy="1143000"/>
          </a:xfrm>
        </p:spPr>
        <p:txBody>
          <a:bodyPr/>
          <a:lstStyle/>
          <a:p>
            <a:r>
              <a:rPr lang="en-US" smtClean="0"/>
              <a:t>				</a:t>
            </a:r>
            <a:r>
              <a:rPr lang="en-US" b="1" smtClean="0"/>
              <a:t>Elevator Pitch</a:t>
            </a:r>
          </a:p>
        </p:txBody>
      </p:sp>
      <p:sp>
        <p:nvSpPr>
          <p:cNvPr id="109571" name="Content Placeholder 2"/>
          <p:cNvSpPr>
            <a:spLocks noGrp="1"/>
          </p:cNvSpPr>
          <p:nvPr>
            <p:ph idx="1"/>
          </p:nvPr>
        </p:nvSpPr>
        <p:spPr>
          <a:xfrm>
            <a:off x="457200" y="1524000"/>
            <a:ext cx="8229600" cy="4525963"/>
          </a:xfrm>
        </p:spPr>
        <p:txBody>
          <a:bodyPr/>
          <a:lstStyle/>
          <a:p>
            <a:pPr marL="0" indent="0">
              <a:buFont typeface="Arial" pitchFamily="34" charset="0"/>
              <a:buNone/>
            </a:pPr>
            <a:r>
              <a:rPr lang="en-US" smtClean="0"/>
              <a:t>Monthly meetings that open the world of communication for people with hearing loss through:</a:t>
            </a:r>
          </a:p>
          <a:p>
            <a:pPr marL="0" indent="0">
              <a:buFont typeface="Arial" pitchFamily="34" charset="0"/>
              <a:buNone/>
            </a:pPr>
            <a:r>
              <a:rPr lang="en-US" smtClean="0"/>
              <a:t>			     • information</a:t>
            </a:r>
          </a:p>
          <a:p>
            <a:pPr marL="0" indent="0">
              <a:buFont typeface="Arial" pitchFamily="34" charset="0"/>
              <a:buNone/>
            </a:pPr>
            <a:r>
              <a:rPr lang="en-US" smtClean="0"/>
              <a:t>			     • education</a:t>
            </a:r>
          </a:p>
          <a:p>
            <a:pPr marL="0" indent="0">
              <a:buFont typeface="Arial" pitchFamily="34" charset="0"/>
              <a:buNone/>
            </a:pPr>
            <a:r>
              <a:rPr lang="en-US" smtClean="0"/>
              <a:t>			     • support </a:t>
            </a:r>
          </a:p>
          <a:p>
            <a:pPr marL="0" indent="0">
              <a:buFont typeface="Arial" pitchFamily="34" charset="0"/>
              <a:buNone/>
            </a:pPr>
            <a:r>
              <a:rPr lang="en-US" smtClean="0"/>
              <a:t>			     • advocacy</a:t>
            </a:r>
          </a:p>
          <a:p>
            <a:pPr marL="0" indent="0">
              <a:buFont typeface="Arial" pitchFamily="34" charset="0"/>
              <a:buNone/>
            </a:pPr>
            <a:r>
              <a:rPr lang="en-US" b="1" smtClean="0"/>
              <a:t>It has made a big difference for me by. . . . .</a:t>
            </a:r>
          </a:p>
        </p:txBody>
      </p:sp>
      <p:pic>
        <p:nvPicPr>
          <p:cNvPr id="109572" name="Picture 3" descr="HLAA_Logo.jpg"/>
          <p:cNvPicPr>
            <a:picLocks noChangeAspect="1"/>
          </p:cNvPicPr>
          <p:nvPr/>
        </p:nvPicPr>
        <p:blipFill>
          <a:blip r:embed="rId2" cstate="print"/>
          <a:srcRect/>
          <a:stretch>
            <a:fillRect/>
          </a:stretch>
        </p:blipFill>
        <p:spPr bwMode="auto">
          <a:xfrm>
            <a:off x="457200" y="152400"/>
            <a:ext cx="3276600" cy="1308100"/>
          </a:xfrm>
          <a:prstGeom prst="rect">
            <a:avLst/>
          </a:prstGeom>
          <a:noFill/>
          <a:ln w="9525">
            <a:noFill/>
            <a:miter lim="800000"/>
            <a:headEnd/>
            <a:tailEnd/>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7738" y="5199063"/>
            <a:ext cx="7696200" cy="914400"/>
          </a:xfrm>
        </p:spPr>
        <p:txBody>
          <a:bodyPr>
            <a:normAutofit fontScale="92500" lnSpcReduction="20000"/>
          </a:bodyPr>
          <a:lstStyle/>
          <a:p>
            <a:pPr marL="0" indent="0">
              <a:buFont typeface="Arial" charset="0"/>
              <a:buNone/>
              <a:defRPr/>
            </a:pPr>
            <a:r>
              <a:rPr lang="en-US" b="1" dirty="0"/>
              <a:t>Goldfish Attention Span</a:t>
            </a:r>
            <a:r>
              <a:rPr lang="en-US" dirty="0"/>
              <a:t>	           </a:t>
            </a:r>
            <a:r>
              <a:rPr lang="en-US" b="1" dirty="0">
                <a:solidFill>
                  <a:srgbClr val="FF0000"/>
                </a:solidFill>
              </a:rPr>
              <a:t>9 </a:t>
            </a:r>
            <a:r>
              <a:rPr lang="en-US" dirty="0"/>
              <a:t>seconds</a:t>
            </a:r>
          </a:p>
          <a:p>
            <a:pPr marL="0" indent="0">
              <a:buFont typeface="Arial" charset="0"/>
              <a:buNone/>
              <a:defRPr/>
            </a:pPr>
            <a:r>
              <a:rPr lang="en-US" b="1" dirty="0"/>
              <a:t>Human attention span (2014)</a:t>
            </a:r>
            <a:r>
              <a:rPr lang="en-US" dirty="0"/>
              <a:t>   </a:t>
            </a:r>
            <a:r>
              <a:rPr lang="en-US" b="1" dirty="0"/>
              <a:t>    </a:t>
            </a:r>
            <a:r>
              <a:rPr lang="en-US" b="1" dirty="0" smtClean="0"/>
              <a:t>   </a:t>
            </a:r>
            <a:r>
              <a:rPr lang="en-US" b="1" dirty="0" smtClean="0">
                <a:solidFill>
                  <a:srgbClr val="FF0000"/>
                </a:solidFill>
              </a:rPr>
              <a:t>8</a:t>
            </a:r>
            <a:r>
              <a:rPr lang="en-US" dirty="0" smtClean="0"/>
              <a:t>  </a:t>
            </a:r>
            <a:r>
              <a:rPr lang="en-US" dirty="0"/>
              <a:t>seconds</a:t>
            </a:r>
          </a:p>
          <a:p>
            <a:pPr marL="0" indent="0">
              <a:buFont typeface="Arial" charset="0"/>
              <a:buNone/>
              <a:defRPr/>
            </a:pPr>
            <a:endParaRPr lang="en-US" dirty="0"/>
          </a:p>
          <a:p>
            <a:pPr marL="0" indent="0">
              <a:buFont typeface="Arial" charset="0"/>
              <a:buNone/>
              <a:defRPr/>
            </a:pPr>
            <a:endParaRPr lang="en-US" dirty="0"/>
          </a:p>
        </p:txBody>
      </p:sp>
      <p:pic>
        <p:nvPicPr>
          <p:cNvPr id="110595" name="Picture 3" descr="b2c858c6-5bd4-4805-bd32-4e259f983c99.jpg"/>
          <p:cNvPicPr>
            <a:picLocks noChangeAspect="1"/>
          </p:cNvPicPr>
          <p:nvPr/>
        </p:nvPicPr>
        <p:blipFill>
          <a:blip r:embed="rId2" cstate="print"/>
          <a:srcRect/>
          <a:stretch>
            <a:fillRect/>
          </a:stretch>
        </p:blipFill>
        <p:spPr bwMode="auto">
          <a:xfrm>
            <a:off x="0" y="0"/>
            <a:ext cx="9144000" cy="51816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066800"/>
          </a:xfrm>
        </p:spPr>
        <p:txBody>
          <a:bodyPr>
            <a:normAutofit fontScale="90000"/>
          </a:bodyPr>
          <a:lstStyle/>
          <a:p>
            <a:pPr>
              <a:defRPr/>
            </a:pPr>
            <a:r>
              <a:rPr lang="en-US" dirty="0"/>
              <a:t>		</a:t>
            </a:r>
            <a:br>
              <a:rPr lang="en-US" dirty="0"/>
            </a:br>
            <a:r>
              <a:rPr lang="en-US" b="1" dirty="0" smtClean="0">
                <a:solidFill>
                  <a:srgbClr val="FF0000"/>
                </a:solidFill>
              </a:rPr>
              <a:t> The Opportunity </a:t>
            </a:r>
            <a:r>
              <a:rPr lang="en-US" dirty="0"/>
              <a:t/>
            </a:r>
            <a:br>
              <a:rPr lang="en-US" dirty="0"/>
            </a:br>
            <a:r>
              <a:rPr lang="en-US" dirty="0"/>
              <a:t>		        </a:t>
            </a:r>
            <a:br>
              <a:rPr lang="en-US" dirty="0"/>
            </a:br>
            <a:endParaRPr lang="en-US" b="1" dirty="0">
              <a:solidFill>
                <a:srgbClr val="FF0000"/>
              </a:solidFill>
            </a:endParaRPr>
          </a:p>
        </p:txBody>
      </p:sp>
      <p:sp>
        <p:nvSpPr>
          <p:cNvPr id="3" name="Content Placeholder 2"/>
          <p:cNvSpPr>
            <a:spLocks noGrp="1"/>
          </p:cNvSpPr>
          <p:nvPr>
            <p:ph idx="1"/>
          </p:nvPr>
        </p:nvSpPr>
        <p:spPr>
          <a:xfrm>
            <a:off x="2819400" y="1524000"/>
            <a:ext cx="6324600" cy="4800600"/>
          </a:xfrm>
        </p:spPr>
        <p:txBody>
          <a:bodyPr>
            <a:noAutofit/>
          </a:bodyPr>
          <a:lstStyle/>
          <a:p>
            <a:pPr>
              <a:buFont typeface="Arial" charset="0"/>
              <a:buChar char="•"/>
              <a:defRPr/>
            </a:pPr>
            <a:r>
              <a:rPr lang="en-US" sz="2400" b="1" dirty="0"/>
              <a:t>Huge hearing loss population</a:t>
            </a:r>
          </a:p>
          <a:p>
            <a:pPr marL="0" indent="0">
              <a:buFont typeface="Arial" charset="0"/>
              <a:buNone/>
              <a:defRPr/>
            </a:pPr>
            <a:r>
              <a:rPr lang="en-US" sz="2400" dirty="0"/>
              <a:t>	• 20% of population</a:t>
            </a:r>
          </a:p>
          <a:p>
            <a:pPr marL="0" indent="0">
              <a:buFont typeface="Arial" charset="0"/>
              <a:buNone/>
              <a:defRPr/>
            </a:pPr>
            <a:r>
              <a:rPr lang="en-US" sz="2400" dirty="0"/>
              <a:t>	• 1 out of every 5 people</a:t>
            </a:r>
            <a:endParaRPr lang="en-US" sz="2400" b="1" dirty="0"/>
          </a:p>
          <a:p>
            <a:pPr>
              <a:buFont typeface="Arial" charset="0"/>
              <a:buChar char="•"/>
              <a:defRPr/>
            </a:pPr>
            <a:r>
              <a:rPr lang="en-US" sz="2400" b="1" dirty="0"/>
              <a:t>HLAA Delivers their Major Needs</a:t>
            </a:r>
          </a:p>
          <a:p>
            <a:pPr marL="0" indent="0">
              <a:buFont typeface="Arial" charset="0"/>
              <a:buNone/>
              <a:defRPr/>
            </a:pPr>
            <a:r>
              <a:rPr lang="en-US" sz="2400" dirty="0"/>
              <a:t>	• Information</a:t>
            </a:r>
          </a:p>
          <a:p>
            <a:pPr marL="0" indent="0">
              <a:buFont typeface="Arial" charset="0"/>
              <a:buNone/>
              <a:defRPr/>
            </a:pPr>
            <a:r>
              <a:rPr lang="en-US" sz="2400" dirty="0"/>
              <a:t>	• Support</a:t>
            </a:r>
          </a:p>
          <a:p>
            <a:pPr marL="0" indent="0">
              <a:buFont typeface="Arial" charset="0"/>
              <a:buNone/>
              <a:defRPr/>
            </a:pPr>
            <a:r>
              <a:rPr lang="en-US" sz="2400" dirty="0"/>
              <a:t>	• Education</a:t>
            </a:r>
          </a:p>
          <a:p>
            <a:pPr marL="0" indent="0">
              <a:buFont typeface="Arial" charset="0"/>
              <a:buNone/>
              <a:defRPr/>
            </a:pPr>
            <a:r>
              <a:rPr lang="en-US" sz="2400" dirty="0"/>
              <a:t>	• Meet people </a:t>
            </a:r>
            <a:r>
              <a:rPr lang="en-US" sz="2400" dirty="0" smtClean="0"/>
              <a:t>like you and me</a:t>
            </a:r>
            <a:endParaRPr lang="en-US" sz="2400" dirty="0"/>
          </a:p>
          <a:p>
            <a:pPr>
              <a:buFont typeface="Arial" charset="0"/>
              <a:buChar char="•"/>
              <a:defRPr/>
            </a:pPr>
            <a:r>
              <a:rPr lang="en-US" sz="2400" b="1" dirty="0" smtClean="0"/>
              <a:t>What if you attract 2% of them?</a:t>
            </a:r>
          </a:p>
          <a:p>
            <a:pPr>
              <a:buFont typeface="Arial" charset="0"/>
              <a:buChar char="•"/>
              <a:defRPr/>
            </a:pPr>
            <a:r>
              <a:rPr lang="en-US" sz="2400" b="1" dirty="0" smtClean="0"/>
              <a:t>HLAA </a:t>
            </a:r>
            <a:r>
              <a:rPr lang="en-US" sz="2400" b="1" dirty="0"/>
              <a:t>changes lives</a:t>
            </a:r>
          </a:p>
          <a:p>
            <a:pPr>
              <a:buFont typeface="Arial" charset="0"/>
              <a:buChar char="•"/>
              <a:defRPr/>
            </a:pPr>
            <a:endParaRPr lang="en-US" sz="2400" dirty="0"/>
          </a:p>
          <a:p>
            <a:pPr marL="0" indent="0">
              <a:buFont typeface="Arial" charset="0"/>
              <a:buNone/>
              <a:defRPr/>
            </a:pPr>
            <a:r>
              <a:rPr lang="en-US" sz="2400" dirty="0"/>
              <a:t>    </a:t>
            </a:r>
          </a:p>
        </p:txBody>
      </p:sp>
      <p:pic>
        <p:nvPicPr>
          <p:cNvPr id="13316" name="Picture 3" descr="opportunity.jpeg"/>
          <p:cNvPicPr>
            <a:picLocks noChangeAspect="1"/>
          </p:cNvPicPr>
          <p:nvPr/>
        </p:nvPicPr>
        <p:blipFill>
          <a:blip r:embed="rId2" cstate="print"/>
          <a:srcRect/>
          <a:stretch>
            <a:fillRect/>
          </a:stretch>
        </p:blipFill>
        <p:spPr bwMode="auto">
          <a:xfrm>
            <a:off x="152400" y="685800"/>
            <a:ext cx="2667000" cy="2209800"/>
          </a:xfrm>
          <a:prstGeom prst="rect">
            <a:avLst/>
          </a:prstGeom>
          <a:noFill/>
          <a:ln w="9525">
            <a:noFill/>
            <a:miter lim="800000"/>
            <a:headEnd/>
            <a:tailEnd/>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ctrTitle"/>
          </p:nvPr>
        </p:nvSpPr>
        <p:spPr>
          <a:xfrm>
            <a:off x="-2895600" y="1371600"/>
            <a:ext cx="8229600" cy="1219200"/>
          </a:xfrm>
        </p:spPr>
        <p:txBody>
          <a:bodyPr/>
          <a:lstStyle/>
          <a:p>
            <a:r>
              <a:rPr lang="en-US" sz="4800" smtClean="0"/>
              <a:t> </a:t>
            </a:r>
          </a:p>
        </p:txBody>
      </p:sp>
      <p:sp>
        <p:nvSpPr>
          <p:cNvPr id="3" name="Subtitle 2"/>
          <p:cNvSpPr>
            <a:spLocks noGrp="1"/>
          </p:cNvSpPr>
          <p:nvPr>
            <p:ph type="subTitle" idx="1"/>
          </p:nvPr>
        </p:nvSpPr>
        <p:spPr>
          <a:xfrm>
            <a:off x="0" y="3090863"/>
            <a:ext cx="5715000" cy="3309937"/>
          </a:xfrm>
        </p:spPr>
        <p:txBody>
          <a:bodyPr>
            <a:normAutofit/>
          </a:bodyPr>
          <a:lstStyle/>
          <a:p>
            <a:pPr>
              <a:buFont typeface="Arial" charset="0"/>
              <a:buNone/>
              <a:defRPr/>
            </a:pPr>
            <a:r>
              <a:rPr lang="en-US" dirty="0">
                <a:solidFill>
                  <a:schemeClr val="tx2">
                    <a:lumMod val="90000"/>
                  </a:schemeClr>
                </a:solidFill>
              </a:rPr>
              <a:t> </a:t>
            </a:r>
            <a:endParaRPr lang="en-US" dirty="0">
              <a:solidFill>
                <a:srgbClr val="EEFF15"/>
              </a:solidFill>
            </a:endParaRPr>
          </a:p>
        </p:txBody>
      </p:sp>
      <p:sp>
        <p:nvSpPr>
          <p:cNvPr id="111620" name="TextBox 6"/>
          <p:cNvSpPr txBox="1">
            <a:spLocks noChangeArrowheads="1"/>
          </p:cNvSpPr>
          <p:nvPr/>
        </p:nvSpPr>
        <p:spPr bwMode="auto">
          <a:xfrm>
            <a:off x="-5029200" y="2590800"/>
            <a:ext cx="4953000" cy="4154488"/>
          </a:xfrm>
          <a:prstGeom prst="rect">
            <a:avLst/>
          </a:prstGeom>
          <a:noFill/>
          <a:ln w="9525">
            <a:noFill/>
            <a:miter lim="800000"/>
            <a:headEnd/>
            <a:tailEnd/>
          </a:ln>
        </p:spPr>
        <p:txBody>
          <a:bodyPr>
            <a:spAutoFit/>
          </a:bodyPr>
          <a:lstStyle/>
          <a:p>
            <a:r>
              <a:rPr lang="en-US" sz="4400" b="1">
                <a:latin typeface="Bank Gothic"/>
                <a:ea typeface="Bank Gothic"/>
                <a:cs typeface="Bank Gothic"/>
              </a:rPr>
              <a:t>			</a:t>
            </a:r>
          </a:p>
          <a:p>
            <a:r>
              <a:rPr lang="en-US" sz="4400" b="1">
                <a:latin typeface="Bank Gothic"/>
                <a:ea typeface="Bank Gothic"/>
                <a:cs typeface="Bank Gothic"/>
              </a:rPr>
              <a:t>  			</a:t>
            </a:r>
          </a:p>
          <a:p>
            <a:r>
              <a:rPr lang="en-US" sz="4400" b="1">
                <a:latin typeface="Bank Gothic"/>
                <a:ea typeface="Bank Gothic"/>
                <a:cs typeface="Bank Gothic"/>
              </a:rPr>
              <a:t>						</a:t>
            </a:r>
          </a:p>
          <a:p>
            <a:endParaRPr lang="en-US" sz="4400" b="1">
              <a:latin typeface="Bank Gothic"/>
              <a:ea typeface="Bank Gothic"/>
              <a:cs typeface="Bank Gothic"/>
            </a:endParaRPr>
          </a:p>
          <a:p>
            <a:r>
              <a:rPr lang="en-US" sz="4400" b="1">
                <a:latin typeface="Bank Gothic"/>
                <a:ea typeface="Bank Gothic"/>
                <a:cs typeface="Bank Gothic"/>
              </a:rPr>
              <a:t>				</a:t>
            </a:r>
            <a:endParaRPr lang="en-US" sz="6000">
              <a:latin typeface="Bank Gothic"/>
              <a:ea typeface="Bank Gothic"/>
              <a:cs typeface="Bank Gothic"/>
            </a:endParaRPr>
          </a:p>
        </p:txBody>
      </p:sp>
      <p:pic>
        <p:nvPicPr>
          <p:cNvPr id="111621" name="Picture 3" descr="Branding Cartoon.jpg"/>
          <p:cNvPicPr>
            <a:picLocks noChangeAspect="1"/>
          </p:cNvPicPr>
          <p:nvPr/>
        </p:nvPicPr>
        <p:blipFill>
          <a:blip r:embed="rId3" cstate="print"/>
          <a:srcRect/>
          <a:stretch>
            <a:fillRect/>
          </a:stretch>
        </p:blipFill>
        <p:spPr bwMode="auto">
          <a:xfrm>
            <a:off x="228600" y="1219200"/>
            <a:ext cx="8686800" cy="4811713"/>
          </a:xfrm>
          <a:prstGeom prst="rect">
            <a:avLst/>
          </a:prstGeom>
          <a:noFill/>
          <a:ln w="9525">
            <a:noFill/>
            <a:miter lim="800000"/>
            <a:headEnd/>
            <a:tailEnd/>
          </a:ln>
        </p:spPr>
      </p:pic>
      <p:sp>
        <p:nvSpPr>
          <p:cNvPr id="111622" name="TextBox 5"/>
          <p:cNvSpPr txBox="1">
            <a:spLocks noChangeArrowheads="1"/>
          </p:cNvSpPr>
          <p:nvPr/>
        </p:nvSpPr>
        <p:spPr bwMode="auto">
          <a:xfrm>
            <a:off x="3505200" y="282575"/>
            <a:ext cx="2590800" cy="708025"/>
          </a:xfrm>
          <a:prstGeom prst="rect">
            <a:avLst/>
          </a:prstGeom>
          <a:noFill/>
          <a:ln w="9525">
            <a:noFill/>
            <a:miter lim="800000"/>
            <a:headEnd/>
            <a:tailEnd/>
          </a:ln>
        </p:spPr>
        <p:txBody>
          <a:bodyPr>
            <a:spAutoFit/>
          </a:bodyPr>
          <a:lstStyle/>
          <a:p>
            <a:r>
              <a:rPr lang="en-US" sz="4000" b="1">
                <a:latin typeface="Bank Gothic"/>
                <a:ea typeface="Bank Gothic"/>
                <a:cs typeface="Bank Gothic"/>
              </a:rPr>
              <a:t>Branding</a:t>
            </a:r>
            <a:endParaRPr lang="en-US" sz="4000"/>
          </a:p>
        </p:txBody>
      </p:sp>
    </p:spTree>
  </p:cSld>
  <p:clrMapOvr>
    <a:masterClrMapping/>
  </p:clrMapOvr>
  <p:transition advTm="5935"/>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534400" cy="609600"/>
          </a:xfrm>
        </p:spPr>
        <p:txBody>
          <a:bodyPr>
            <a:normAutofit fontScale="90000"/>
          </a:bodyPr>
          <a:lstStyle/>
          <a:p>
            <a:pPr>
              <a:defRPr/>
            </a:pPr>
            <a:r>
              <a:rPr lang="en-US" b="1" dirty="0">
                <a:solidFill>
                  <a:srgbClr val="000000"/>
                </a:solidFill>
              </a:rPr>
              <a:t>  Brand </a:t>
            </a:r>
            <a:r>
              <a:rPr lang="en-US" b="1" u="sng" dirty="0" smtClean="0">
                <a:solidFill>
                  <a:srgbClr val="000000"/>
                </a:solidFill>
              </a:rPr>
              <a:t>Every</a:t>
            </a:r>
            <a:r>
              <a:rPr lang="en-US" b="1" dirty="0" smtClean="0">
                <a:solidFill>
                  <a:srgbClr val="000000"/>
                </a:solidFill>
              </a:rPr>
              <a:t> </a:t>
            </a:r>
            <a:r>
              <a:rPr lang="en-US" b="1" dirty="0">
                <a:solidFill>
                  <a:srgbClr val="000000"/>
                </a:solidFill>
              </a:rPr>
              <a:t>Chapter </a:t>
            </a:r>
            <a:r>
              <a:rPr lang="en-US" b="1" dirty="0" smtClean="0">
                <a:solidFill>
                  <a:srgbClr val="000000"/>
                </a:solidFill>
              </a:rPr>
              <a:t>Message</a:t>
            </a:r>
            <a:endParaRPr lang="en-US" dirty="0">
              <a:solidFill>
                <a:srgbClr val="000000"/>
              </a:solidFill>
            </a:endParaRPr>
          </a:p>
        </p:txBody>
      </p:sp>
      <p:sp>
        <p:nvSpPr>
          <p:cNvPr id="112643" name="TextBox 7"/>
          <p:cNvSpPr txBox="1">
            <a:spLocks noChangeArrowheads="1"/>
          </p:cNvSpPr>
          <p:nvPr/>
        </p:nvSpPr>
        <p:spPr bwMode="auto">
          <a:xfrm>
            <a:off x="5334000" y="838200"/>
            <a:ext cx="3810000" cy="5632450"/>
          </a:xfrm>
          <a:prstGeom prst="rect">
            <a:avLst/>
          </a:prstGeom>
          <a:noFill/>
          <a:ln w="9525">
            <a:noFill/>
            <a:miter lim="800000"/>
            <a:headEnd/>
            <a:tailEnd/>
          </a:ln>
        </p:spPr>
        <p:txBody>
          <a:bodyPr>
            <a:spAutoFit/>
          </a:bodyPr>
          <a:lstStyle/>
          <a:p>
            <a:pPr>
              <a:lnSpc>
                <a:spcPct val="150000"/>
              </a:lnSpc>
              <a:buFont typeface="Arial" pitchFamily="34" charset="0"/>
              <a:buChar char="•"/>
            </a:pPr>
            <a:r>
              <a:rPr lang="en-US" sz="2400"/>
              <a:t>Flyers</a:t>
            </a:r>
          </a:p>
          <a:p>
            <a:pPr>
              <a:lnSpc>
                <a:spcPct val="150000"/>
              </a:lnSpc>
              <a:buFont typeface="Arial" pitchFamily="34" charset="0"/>
              <a:buChar char="•"/>
            </a:pPr>
            <a:r>
              <a:rPr lang="en-US" sz="2400"/>
              <a:t>Reception Table</a:t>
            </a:r>
          </a:p>
          <a:p>
            <a:pPr>
              <a:lnSpc>
                <a:spcPct val="150000"/>
              </a:lnSpc>
              <a:buFont typeface="Arial" pitchFamily="34" charset="0"/>
              <a:buChar char="•"/>
            </a:pPr>
            <a:r>
              <a:rPr lang="en-US" sz="2400"/>
              <a:t>Welcome Kit</a:t>
            </a:r>
          </a:p>
          <a:p>
            <a:pPr>
              <a:lnSpc>
                <a:spcPct val="150000"/>
              </a:lnSpc>
              <a:buFont typeface="Arial" pitchFamily="34" charset="0"/>
              <a:buChar char="•"/>
            </a:pPr>
            <a:r>
              <a:rPr lang="en-US" sz="2400"/>
              <a:t>Newsletters</a:t>
            </a:r>
          </a:p>
          <a:p>
            <a:pPr>
              <a:lnSpc>
                <a:spcPct val="150000"/>
              </a:lnSpc>
              <a:buFont typeface="Arial" pitchFamily="34" charset="0"/>
              <a:buChar char="•"/>
            </a:pPr>
            <a:r>
              <a:rPr lang="en-US" sz="2400"/>
              <a:t>FaceBook</a:t>
            </a:r>
          </a:p>
          <a:p>
            <a:pPr>
              <a:lnSpc>
                <a:spcPct val="150000"/>
              </a:lnSpc>
              <a:buFont typeface="Arial" pitchFamily="34" charset="0"/>
              <a:buChar char="•"/>
            </a:pPr>
            <a:r>
              <a:rPr lang="en-US" sz="2400"/>
              <a:t>Website</a:t>
            </a:r>
          </a:p>
          <a:p>
            <a:pPr>
              <a:lnSpc>
                <a:spcPct val="150000"/>
              </a:lnSpc>
              <a:buFont typeface="Arial" pitchFamily="34" charset="0"/>
              <a:buChar char="•"/>
            </a:pPr>
            <a:r>
              <a:rPr lang="en-US" sz="2400"/>
              <a:t>Letters w/stationary</a:t>
            </a:r>
          </a:p>
          <a:p>
            <a:pPr>
              <a:lnSpc>
                <a:spcPct val="150000"/>
              </a:lnSpc>
              <a:buFont typeface="Arial" pitchFamily="34" charset="0"/>
              <a:buChar char="•"/>
            </a:pPr>
            <a:r>
              <a:rPr lang="en-US" sz="2400"/>
              <a:t>Meetings w/ biz card card</a:t>
            </a:r>
          </a:p>
          <a:p>
            <a:pPr>
              <a:lnSpc>
                <a:spcPct val="150000"/>
              </a:lnSpc>
              <a:buFont typeface="Arial" pitchFamily="34" charset="0"/>
              <a:buChar char="•"/>
            </a:pPr>
            <a:r>
              <a:rPr lang="en-US" sz="2400">
                <a:solidFill>
                  <a:srgbClr val="000000"/>
                </a:solidFill>
              </a:rPr>
              <a:t>Email</a:t>
            </a:r>
            <a:r>
              <a:rPr lang="en-US" sz="2400" b="1">
                <a:solidFill>
                  <a:srgbClr val="000000"/>
                </a:solidFill>
              </a:rPr>
              <a:t> </a:t>
            </a:r>
            <a:r>
              <a:rPr lang="en-US" sz="2400">
                <a:solidFill>
                  <a:srgbClr val="000000"/>
                </a:solidFill>
              </a:rPr>
              <a:t>w/signature</a:t>
            </a:r>
          </a:p>
          <a:p>
            <a:endParaRPr lang="en-US" sz="3600"/>
          </a:p>
        </p:txBody>
      </p:sp>
      <p:pic>
        <p:nvPicPr>
          <p:cNvPr id="112644" name="Picture 8" descr="CAeastbaychapter.jpg"/>
          <p:cNvPicPr>
            <a:picLocks noChangeAspect="1"/>
          </p:cNvPicPr>
          <p:nvPr/>
        </p:nvPicPr>
        <p:blipFill>
          <a:blip r:embed="rId3" cstate="print"/>
          <a:srcRect/>
          <a:stretch>
            <a:fillRect/>
          </a:stretch>
        </p:blipFill>
        <p:spPr bwMode="auto">
          <a:xfrm rot="1250941">
            <a:off x="2278063" y="2108200"/>
            <a:ext cx="2565400" cy="1287463"/>
          </a:xfrm>
          <a:prstGeom prst="rect">
            <a:avLst/>
          </a:prstGeom>
          <a:noFill/>
          <a:ln w="9525">
            <a:noFill/>
            <a:miter lim="800000"/>
            <a:headEnd/>
            <a:tailEnd/>
          </a:ln>
        </p:spPr>
      </p:pic>
      <p:pic>
        <p:nvPicPr>
          <p:cNvPr id="112645" name="Picture 9" descr="CApeninsulachapter.jpg"/>
          <p:cNvPicPr>
            <a:picLocks noChangeAspect="1"/>
          </p:cNvPicPr>
          <p:nvPr/>
        </p:nvPicPr>
        <p:blipFill>
          <a:blip r:embed="rId4" cstate="print"/>
          <a:srcRect/>
          <a:stretch>
            <a:fillRect/>
          </a:stretch>
        </p:blipFill>
        <p:spPr bwMode="auto">
          <a:xfrm rot="-1383519">
            <a:off x="133350" y="1268413"/>
            <a:ext cx="2438400" cy="1181100"/>
          </a:xfrm>
          <a:prstGeom prst="rect">
            <a:avLst/>
          </a:prstGeom>
          <a:noFill/>
          <a:ln w="9525">
            <a:noFill/>
            <a:miter lim="800000"/>
            <a:headEnd/>
            <a:tailEnd/>
          </a:ln>
        </p:spPr>
      </p:pic>
      <p:pic>
        <p:nvPicPr>
          <p:cNvPr id="112646" name="Picture 10" descr="CAsanfranciscochapter.jpg"/>
          <p:cNvPicPr>
            <a:picLocks noChangeAspect="1"/>
          </p:cNvPicPr>
          <p:nvPr/>
        </p:nvPicPr>
        <p:blipFill>
          <a:blip r:embed="rId5" cstate="print"/>
          <a:srcRect/>
          <a:stretch>
            <a:fillRect/>
          </a:stretch>
        </p:blipFill>
        <p:spPr bwMode="auto">
          <a:xfrm rot="-588376">
            <a:off x="168275" y="4519613"/>
            <a:ext cx="2514600" cy="1295400"/>
          </a:xfrm>
          <a:prstGeom prst="rect">
            <a:avLst/>
          </a:prstGeom>
          <a:noFill/>
          <a:ln w="9525">
            <a:noFill/>
            <a:miter lim="800000"/>
            <a:headEnd/>
            <a:tailEnd/>
          </a:ln>
        </p:spPr>
      </p:pic>
      <p:pic>
        <p:nvPicPr>
          <p:cNvPr id="112647" name="Picture 12" descr="CAsiliconvalleychapter.jpg"/>
          <p:cNvPicPr>
            <a:picLocks noChangeAspect="1"/>
          </p:cNvPicPr>
          <p:nvPr/>
        </p:nvPicPr>
        <p:blipFill>
          <a:blip r:embed="rId6" cstate="print"/>
          <a:srcRect/>
          <a:stretch>
            <a:fillRect/>
          </a:stretch>
        </p:blipFill>
        <p:spPr bwMode="auto">
          <a:xfrm rot="724460">
            <a:off x="176213" y="2908300"/>
            <a:ext cx="2438400" cy="1219200"/>
          </a:xfrm>
          <a:prstGeom prst="rect">
            <a:avLst/>
          </a:prstGeom>
          <a:noFill/>
          <a:ln w="9525">
            <a:noFill/>
            <a:miter lim="800000"/>
            <a:headEnd/>
            <a:tailEnd/>
          </a:ln>
        </p:spPr>
      </p:pic>
      <p:pic>
        <p:nvPicPr>
          <p:cNvPr id="112648" name="Picture 13" descr="CAdiablovalleychapter-1.jpg"/>
          <p:cNvPicPr>
            <a:picLocks noChangeAspect="1"/>
          </p:cNvPicPr>
          <p:nvPr/>
        </p:nvPicPr>
        <p:blipFill>
          <a:blip r:embed="rId7" cstate="print"/>
          <a:srcRect/>
          <a:stretch>
            <a:fillRect/>
          </a:stretch>
        </p:blipFill>
        <p:spPr bwMode="auto">
          <a:xfrm rot="-1859060">
            <a:off x="2940050" y="4129088"/>
            <a:ext cx="2381250" cy="1130300"/>
          </a:xfrm>
          <a:prstGeom prst="rect">
            <a:avLst/>
          </a:prstGeom>
          <a:noFill/>
          <a:ln w="9525">
            <a:noFill/>
            <a:miter lim="800000"/>
            <a:headEnd/>
            <a:tailEnd/>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ctrTitle"/>
          </p:nvPr>
        </p:nvSpPr>
        <p:spPr>
          <a:xfrm>
            <a:off x="-2895600" y="1371600"/>
            <a:ext cx="8229600" cy="1219200"/>
          </a:xfrm>
        </p:spPr>
        <p:txBody>
          <a:bodyPr/>
          <a:lstStyle/>
          <a:p>
            <a:r>
              <a:rPr lang="en-US" sz="4800" smtClean="0"/>
              <a:t> </a:t>
            </a:r>
          </a:p>
        </p:txBody>
      </p:sp>
      <p:sp>
        <p:nvSpPr>
          <p:cNvPr id="3" name="Subtitle 2"/>
          <p:cNvSpPr>
            <a:spLocks noGrp="1"/>
          </p:cNvSpPr>
          <p:nvPr>
            <p:ph type="subTitle" idx="1"/>
          </p:nvPr>
        </p:nvSpPr>
        <p:spPr>
          <a:xfrm>
            <a:off x="0" y="3090863"/>
            <a:ext cx="5715000" cy="3309937"/>
          </a:xfrm>
        </p:spPr>
        <p:txBody>
          <a:bodyPr>
            <a:normAutofit/>
          </a:bodyPr>
          <a:lstStyle/>
          <a:p>
            <a:pPr>
              <a:buFont typeface="Arial" charset="0"/>
              <a:buNone/>
              <a:defRPr/>
            </a:pPr>
            <a:r>
              <a:rPr lang="en-US" dirty="0">
                <a:solidFill>
                  <a:schemeClr val="tx2">
                    <a:lumMod val="90000"/>
                  </a:schemeClr>
                </a:solidFill>
              </a:rPr>
              <a:t> </a:t>
            </a:r>
            <a:endParaRPr lang="en-US" dirty="0">
              <a:solidFill>
                <a:srgbClr val="EEFF15"/>
              </a:solidFill>
            </a:endParaRPr>
          </a:p>
        </p:txBody>
      </p:sp>
      <p:pic>
        <p:nvPicPr>
          <p:cNvPr id="113668" name="Picture 4" descr="HLAA-SRQ !.jpg"/>
          <p:cNvPicPr>
            <a:picLocks noChangeAspect="1"/>
          </p:cNvPicPr>
          <p:nvPr/>
        </p:nvPicPr>
        <p:blipFill>
          <a:blip r:embed="rId3" cstate="print"/>
          <a:srcRect/>
          <a:stretch>
            <a:fillRect/>
          </a:stretch>
        </p:blipFill>
        <p:spPr bwMode="auto">
          <a:xfrm>
            <a:off x="4648200" y="2819400"/>
            <a:ext cx="3530600" cy="1366838"/>
          </a:xfrm>
          <a:prstGeom prst="rect">
            <a:avLst/>
          </a:prstGeom>
          <a:noFill/>
          <a:ln w="9525">
            <a:noFill/>
            <a:miter lim="800000"/>
            <a:headEnd/>
            <a:tailEnd/>
          </a:ln>
        </p:spPr>
      </p:pic>
      <p:pic>
        <p:nvPicPr>
          <p:cNvPr id="113669" name="Picture 7" descr="FLsarasotachapter.jpg"/>
          <p:cNvPicPr>
            <a:picLocks noChangeAspect="1"/>
          </p:cNvPicPr>
          <p:nvPr/>
        </p:nvPicPr>
        <p:blipFill>
          <a:blip r:embed="rId4" cstate="print"/>
          <a:srcRect/>
          <a:stretch>
            <a:fillRect/>
          </a:stretch>
        </p:blipFill>
        <p:spPr bwMode="auto">
          <a:xfrm>
            <a:off x="4648200" y="4343400"/>
            <a:ext cx="3552825" cy="1447800"/>
          </a:xfrm>
          <a:prstGeom prst="rect">
            <a:avLst/>
          </a:prstGeom>
          <a:noFill/>
          <a:ln w="9525">
            <a:noFill/>
            <a:miter lim="800000"/>
            <a:headEnd/>
            <a:tailEnd/>
          </a:ln>
        </p:spPr>
      </p:pic>
      <p:pic>
        <p:nvPicPr>
          <p:cNvPr id="113670" name="Picture 3" descr="HLASlogo.jpg"/>
          <p:cNvPicPr>
            <a:picLocks noChangeAspect="1"/>
          </p:cNvPicPr>
          <p:nvPr/>
        </p:nvPicPr>
        <p:blipFill>
          <a:blip r:embed="rId5" cstate="print"/>
          <a:srcRect/>
          <a:stretch>
            <a:fillRect/>
          </a:stretch>
        </p:blipFill>
        <p:spPr bwMode="auto">
          <a:xfrm>
            <a:off x="4648200" y="1233488"/>
            <a:ext cx="3527425" cy="1371600"/>
          </a:xfrm>
          <a:prstGeom prst="rect">
            <a:avLst/>
          </a:prstGeom>
          <a:noFill/>
          <a:ln w="9525">
            <a:noFill/>
            <a:miter lim="800000"/>
            <a:headEnd/>
            <a:tailEnd/>
          </a:ln>
        </p:spPr>
      </p:pic>
      <p:sp>
        <p:nvSpPr>
          <p:cNvPr id="113671" name="TextBox 5"/>
          <p:cNvSpPr txBox="1">
            <a:spLocks noChangeArrowheads="1"/>
          </p:cNvSpPr>
          <p:nvPr/>
        </p:nvSpPr>
        <p:spPr bwMode="auto">
          <a:xfrm>
            <a:off x="1524000" y="381000"/>
            <a:ext cx="4724400" cy="646113"/>
          </a:xfrm>
          <a:prstGeom prst="rect">
            <a:avLst/>
          </a:prstGeom>
          <a:noFill/>
          <a:ln w="9525">
            <a:noFill/>
            <a:miter lim="800000"/>
            <a:headEnd/>
            <a:tailEnd/>
          </a:ln>
        </p:spPr>
        <p:txBody>
          <a:bodyPr wrap="none">
            <a:spAutoFit/>
          </a:bodyPr>
          <a:lstStyle/>
          <a:p>
            <a:r>
              <a:rPr lang="en-US" sz="3600"/>
              <a:t>Which logo is correct?</a:t>
            </a:r>
          </a:p>
        </p:txBody>
      </p:sp>
      <p:sp>
        <p:nvSpPr>
          <p:cNvPr id="113672" name="TextBox 6"/>
          <p:cNvSpPr txBox="1">
            <a:spLocks noChangeArrowheads="1"/>
          </p:cNvSpPr>
          <p:nvPr/>
        </p:nvSpPr>
        <p:spPr bwMode="auto">
          <a:xfrm>
            <a:off x="3276600" y="1600200"/>
            <a:ext cx="595313" cy="3478213"/>
          </a:xfrm>
          <a:prstGeom prst="rect">
            <a:avLst/>
          </a:prstGeom>
          <a:noFill/>
          <a:ln w="9525">
            <a:noFill/>
            <a:miter lim="800000"/>
            <a:headEnd/>
            <a:tailEnd/>
          </a:ln>
        </p:spPr>
        <p:txBody>
          <a:bodyPr wrap="none">
            <a:spAutoFit/>
          </a:bodyPr>
          <a:lstStyle/>
          <a:p>
            <a:r>
              <a:rPr lang="en-US" sz="4400"/>
              <a:t>A</a:t>
            </a:r>
          </a:p>
          <a:p>
            <a:endParaRPr lang="en-US" sz="4400"/>
          </a:p>
          <a:p>
            <a:r>
              <a:rPr lang="en-US" sz="4400"/>
              <a:t>B</a:t>
            </a:r>
          </a:p>
          <a:p>
            <a:endParaRPr lang="en-US" sz="4400"/>
          </a:p>
          <a:p>
            <a:r>
              <a:rPr lang="en-US" sz="4400"/>
              <a:t>C</a:t>
            </a:r>
          </a:p>
        </p:txBody>
      </p:sp>
    </p:spTree>
  </p:cSld>
  <p:clrMapOvr>
    <a:masterClrMapping/>
  </p:clrMapOvr>
  <p:transition advTm="5935"/>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p:txBody>
          <a:bodyPr/>
          <a:lstStyle/>
          <a:p>
            <a:r>
              <a:rPr lang="en-US" b="1" smtClean="0">
                <a:solidFill>
                  <a:srgbClr val="000000"/>
                </a:solidFill>
              </a:rPr>
              <a:t>Chapter &amp; Personal Branding</a:t>
            </a:r>
            <a:endParaRPr lang="en-US" smtClean="0"/>
          </a:p>
        </p:txBody>
      </p:sp>
      <p:sp>
        <p:nvSpPr>
          <p:cNvPr id="114691" name="Text Placeholder 2"/>
          <p:cNvSpPr>
            <a:spLocks noGrp="1"/>
          </p:cNvSpPr>
          <p:nvPr>
            <p:ph type="body" idx="1"/>
          </p:nvPr>
        </p:nvSpPr>
        <p:spPr>
          <a:xfrm>
            <a:off x="457200" y="1295400"/>
            <a:ext cx="4040188" cy="639763"/>
          </a:xfrm>
        </p:spPr>
        <p:txBody>
          <a:bodyPr/>
          <a:lstStyle/>
          <a:p>
            <a:pPr algn="ctr"/>
            <a:r>
              <a:rPr lang="en-US" smtClean="0"/>
              <a:t>This?</a:t>
            </a:r>
          </a:p>
        </p:txBody>
      </p:sp>
      <p:sp>
        <p:nvSpPr>
          <p:cNvPr id="114692" name="Content Placeholder 3"/>
          <p:cNvSpPr>
            <a:spLocks noGrp="1"/>
          </p:cNvSpPr>
          <p:nvPr>
            <p:ph sz="half" idx="2"/>
          </p:nvPr>
        </p:nvSpPr>
        <p:spPr/>
        <p:txBody>
          <a:bodyPr/>
          <a:lstStyle/>
          <a:p>
            <a:pPr>
              <a:buFont typeface="Arial" pitchFamily="34" charset="0"/>
              <a:buNone/>
            </a:pPr>
            <a:r>
              <a:rPr lang="en-US" smtClean="0"/>
              <a:t>From: 	   </a:t>
            </a:r>
            <a:r>
              <a:rPr lang="en-US" u="sng" smtClean="0">
                <a:solidFill>
                  <a:srgbClr val="1199FF"/>
                </a:solidFill>
                <a:hlinkClick r:id="rId2"/>
              </a:rPr>
              <a:t>lacy75@msn.com</a:t>
            </a:r>
            <a:endParaRPr lang="en-US" u="sng" smtClean="0">
              <a:solidFill>
                <a:srgbClr val="1199FF"/>
              </a:solidFill>
            </a:endParaRPr>
          </a:p>
          <a:p>
            <a:pPr>
              <a:buFont typeface="Arial" pitchFamily="34" charset="0"/>
              <a:buNone/>
            </a:pPr>
            <a:r>
              <a:rPr lang="en-US" smtClean="0"/>
              <a:t>Subject:    Meeting today</a:t>
            </a:r>
          </a:p>
          <a:p>
            <a:pPr>
              <a:buFont typeface="Arial" pitchFamily="34" charset="0"/>
              <a:buNone/>
            </a:pPr>
            <a:r>
              <a:rPr lang="en-US" smtClean="0"/>
              <a:t>Signature:	Lacy</a:t>
            </a:r>
          </a:p>
        </p:txBody>
      </p:sp>
      <p:sp>
        <p:nvSpPr>
          <p:cNvPr id="114693" name="Text Placeholder 4"/>
          <p:cNvSpPr>
            <a:spLocks noGrp="1"/>
          </p:cNvSpPr>
          <p:nvPr>
            <p:ph type="body" sz="quarter" idx="3"/>
          </p:nvPr>
        </p:nvSpPr>
        <p:spPr>
          <a:xfrm>
            <a:off x="4645025" y="1219200"/>
            <a:ext cx="4041775" cy="639763"/>
          </a:xfrm>
        </p:spPr>
        <p:txBody>
          <a:bodyPr/>
          <a:lstStyle/>
          <a:p>
            <a:pPr algn="ctr"/>
            <a:r>
              <a:rPr lang="en-US" smtClean="0"/>
              <a:t>or </a:t>
            </a:r>
            <a:r>
              <a:rPr lang="en-US" i="1" smtClean="0"/>
              <a:t>This</a:t>
            </a:r>
            <a:r>
              <a:rPr lang="en-US" smtClean="0"/>
              <a:t>?</a:t>
            </a:r>
          </a:p>
        </p:txBody>
      </p:sp>
      <p:sp>
        <p:nvSpPr>
          <p:cNvPr id="114694" name="Content Placeholder 5"/>
          <p:cNvSpPr>
            <a:spLocks noGrp="1"/>
          </p:cNvSpPr>
          <p:nvPr>
            <p:ph sz="quarter" idx="4"/>
          </p:nvPr>
        </p:nvSpPr>
        <p:spPr/>
        <p:txBody>
          <a:bodyPr/>
          <a:lstStyle/>
          <a:p>
            <a:pPr>
              <a:buFont typeface="Arial" pitchFamily="34" charset="0"/>
              <a:buNone/>
            </a:pPr>
            <a:r>
              <a:rPr lang="en-US" sz="2000" smtClean="0"/>
              <a:t>From:    Lacy Lee</a:t>
            </a:r>
          </a:p>
          <a:p>
            <a:pPr>
              <a:buFont typeface="Arial" pitchFamily="34" charset="0"/>
              <a:buNone/>
            </a:pPr>
            <a:r>
              <a:rPr lang="en-US" sz="2000" smtClean="0"/>
              <a:t>Subject: Meeting Today</a:t>
            </a:r>
          </a:p>
          <a:p>
            <a:pPr>
              <a:buFont typeface="Arial" pitchFamily="34" charset="0"/>
              <a:buNone/>
            </a:pPr>
            <a:r>
              <a:rPr lang="en-US" sz="2000" smtClean="0"/>
              <a:t>Signature: Lacy Lee</a:t>
            </a:r>
          </a:p>
          <a:p>
            <a:pPr>
              <a:buFont typeface="Arial" pitchFamily="34" charset="0"/>
              <a:buNone/>
            </a:pPr>
            <a:r>
              <a:rPr lang="en-US" sz="2000" smtClean="0"/>
              <a:t>President, HLAA, DC Chapter</a:t>
            </a:r>
          </a:p>
          <a:p>
            <a:pPr>
              <a:buFont typeface="Arial" pitchFamily="34" charset="0"/>
              <a:buNone/>
            </a:pPr>
            <a:r>
              <a:rPr lang="en-US" sz="2000" smtClean="0">
                <a:solidFill>
                  <a:srgbClr val="0000FF"/>
                </a:solidFill>
                <a:hlinkClick r:id="rId3"/>
              </a:rPr>
              <a:t>Lacy.Lee@hlaa-dc.org</a:t>
            </a:r>
            <a:endParaRPr lang="en-US" sz="2000" smtClean="0">
              <a:solidFill>
                <a:srgbClr val="0000FF"/>
              </a:solidFill>
            </a:endParaRPr>
          </a:p>
          <a:p>
            <a:pPr>
              <a:buFont typeface="Arial" pitchFamily="34" charset="0"/>
              <a:buNone/>
            </a:pPr>
            <a:r>
              <a:rPr lang="en-US" sz="2000" smtClean="0">
                <a:solidFill>
                  <a:srgbClr val="0000FF"/>
                </a:solidFill>
                <a:hlinkClick r:id="rId4"/>
              </a:rPr>
              <a:t>www.hlaa.org</a:t>
            </a:r>
            <a:endParaRPr lang="en-US" sz="2000" smtClean="0">
              <a:solidFill>
                <a:srgbClr val="0000FF"/>
              </a:solidFill>
            </a:endParaRPr>
          </a:p>
          <a:p>
            <a:pPr>
              <a:buFont typeface="Arial" pitchFamily="34" charset="0"/>
              <a:buNone/>
            </a:pPr>
            <a:r>
              <a:rPr lang="en-US" sz="2000" smtClean="0">
                <a:solidFill>
                  <a:srgbClr val="0000FF"/>
                </a:solidFill>
                <a:hlinkClick r:id="rId5"/>
              </a:rPr>
              <a:t>www.hlaa-dc.facebook.com</a:t>
            </a:r>
            <a:endParaRPr lang="en-US" sz="2000" smtClean="0">
              <a:solidFill>
                <a:srgbClr val="0000FF"/>
              </a:solidFill>
            </a:endParaRPr>
          </a:p>
          <a:p>
            <a:pPr>
              <a:buFont typeface="Arial" pitchFamily="34" charset="0"/>
              <a:buNone/>
            </a:pPr>
            <a:r>
              <a:rPr lang="en-US" sz="2000" smtClean="0"/>
              <a:t>201-757-5757</a:t>
            </a:r>
          </a:p>
          <a:p>
            <a:pPr>
              <a:buFont typeface="Arial" pitchFamily="34" charset="0"/>
              <a:buNone/>
            </a:pPr>
            <a:endParaRPr lang="en-US" sz="2000" smtClean="0"/>
          </a:p>
          <a:p>
            <a:pPr>
              <a:buFont typeface="Arial" pitchFamily="34" charset="0"/>
              <a:buNone/>
            </a:pPr>
            <a:endParaRPr lang="en-US" smtClean="0"/>
          </a:p>
        </p:txBody>
      </p:sp>
      <p:pic>
        <p:nvPicPr>
          <p:cNvPr id="114695" name="Picture 3" descr="DCdistrictofcolumbiachapter.jpg"/>
          <p:cNvPicPr>
            <a:picLocks noChangeAspect="1"/>
          </p:cNvPicPr>
          <p:nvPr/>
        </p:nvPicPr>
        <p:blipFill>
          <a:blip r:embed="rId6" cstate="print"/>
          <a:srcRect/>
          <a:stretch>
            <a:fillRect/>
          </a:stretch>
        </p:blipFill>
        <p:spPr bwMode="auto">
          <a:xfrm>
            <a:off x="5715000" y="5181600"/>
            <a:ext cx="2209800" cy="838200"/>
          </a:xfrm>
          <a:prstGeom prst="rect">
            <a:avLst/>
          </a:prstGeom>
          <a:noFill/>
          <a:ln w="9525">
            <a:noFill/>
            <a:miter lim="800000"/>
            <a:headEnd/>
            <a:tailEnd/>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a:xfrm>
            <a:off x="457200" y="152400"/>
            <a:ext cx="8229600" cy="1066800"/>
          </a:xfrm>
        </p:spPr>
        <p:txBody>
          <a:bodyPr/>
          <a:lstStyle/>
          <a:p>
            <a:r>
              <a:rPr lang="en-US" smtClean="0"/>
              <a:t>				  E-mail</a:t>
            </a:r>
          </a:p>
        </p:txBody>
      </p:sp>
      <p:sp>
        <p:nvSpPr>
          <p:cNvPr id="5" name="Content Placeholder 4"/>
          <p:cNvSpPr>
            <a:spLocks noGrp="1"/>
          </p:cNvSpPr>
          <p:nvPr>
            <p:ph idx="1"/>
          </p:nvPr>
        </p:nvSpPr>
        <p:spPr>
          <a:xfrm>
            <a:off x="2895600" y="1371600"/>
            <a:ext cx="6248400" cy="3962400"/>
          </a:xfrm>
        </p:spPr>
        <p:txBody>
          <a:bodyPr>
            <a:normAutofit fontScale="85000" lnSpcReduction="20000"/>
          </a:bodyPr>
          <a:lstStyle/>
          <a:p>
            <a:pPr marL="0" indent="0">
              <a:buFont typeface="Arial" charset="0"/>
              <a:buNone/>
              <a:defRPr/>
            </a:pPr>
            <a:r>
              <a:rPr lang="en-US" b="1" dirty="0" smtClean="0"/>
              <a:t>List </a:t>
            </a:r>
            <a:r>
              <a:rPr lang="en-US" b="1" dirty="0"/>
              <a:t>Target: </a:t>
            </a:r>
            <a:r>
              <a:rPr lang="en-US" b="1" dirty="0">
                <a:solidFill>
                  <a:srgbClr val="FF0000"/>
                </a:solidFill>
              </a:rPr>
              <a:t>10 to 1 email/ meeting attendance ratio</a:t>
            </a:r>
            <a:endParaRPr lang="en-US" dirty="0"/>
          </a:p>
          <a:p>
            <a:pPr marL="0" indent="0">
              <a:buFont typeface="Arial" charset="0"/>
              <a:buNone/>
              <a:defRPr/>
            </a:pPr>
            <a:endParaRPr lang="en-US" dirty="0"/>
          </a:p>
          <a:p>
            <a:pPr marL="0" indent="0">
              <a:buFont typeface="Arial" charset="0"/>
              <a:buNone/>
              <a:defRPr/>
            </a:pPr>
            <a:r>
              <a:rPr lang="en-US" b="1" dirty="0"/>
              <a:t>Build list from</a:t>
            </a:r>
            <a:r>
              <a:rPr lang="en-US" dirty="0"/>
              <a:t>:  </a:t>
            </a:r>
            <a:r>
              <a:rPr lang="en-US" dirty="0">
                <a:solidFill>
                  <a:srgbClr val="FF0000"/>
                </a:solidFill>
              </a:rPr>
              <a:t>•Visitors • Outreach </a:t>
            </a:r>
            <a:r>
              <a:rPr lang="en-US" b="1" dirty="0">
                <a:solidFill>
                  <a:srgbClr val="FF6600"/>
                </a:solidFill>
              </a:rPr>
              <a:t>•HLAA Members List </a:t>
            </a:r>
            <a:r>
              <a:rPr lang="en-US" dirty="0"/>
              <a:t>•Audiologists •Disability/Support Groups •Advisory Group •Donors • Sponsors • Exhibitors</a:t>
            </a:r>
          </a:p>
          <a:p>
            <a:pPr marL="0" indent="0">
              <a:buFont typeface="Arial" charset="0"/>
              <a:buNone/>
              <a:defRPr/>
            </a:pPr>
            <a:endParaRPr lang="en-US" dirty="0"/>
          </a:p>
          <a:p>
            <a:pPr>
              <a:buFont typeface="Arial" charset="0"/>
              <a:buChar char="•"/>
              <a:defRPr/>
            </a:pPr>
            <a:r>
              <a:rPr lang="en-US" b="1" dirty="0"/>
              <a:t>Get an </a:t>
            </a:r>
            <a:r>
              <a:rPr lang="en-US" b="1" dirty="0">
                <a:solidFill>
                  <a:srgbClr val="FF0000"/>
                </a:solidFill>
              </a:rPr>
              <a:t>e-marketing management </a:t>
            </a:r>
            <a:r>
              <a:rPr lang="en-US" b="1" dirty="0"/>
              <a:t>account </a:t>
            </a:r>
            <a:r>
              <a:rPr lang="en-US" b="1" dirty="0">
                <a:solidFill>
                  <a:srgbClr val="FF0000"/>
                </a:solidFill>
              </a:rPr>
              <a:t>Free</a:t>
            </a:r>
          </a:p>
          <a:p>
            <a:pPr marL="0" indent="0">
              <a:buFont typeface="Arial" charset="0"/>
              <a:buNone/>
              <a:defRPr/>
            </a:pPr>
            <a:endParaRPr lang="en-US" b="1" dirty="0">
              <a:solidFill>
                <a:srgbClr val="FF0000"/>
              </a:solidFill>
            </a:endParaRPr>
          </a:p>
          <a:p>
            <a:pPr>
              <a:buFont typeface="Arial" charset="0"/>
              <a:buChar char="•"/>
              <a:defRPr/>
            </a:pPr>
            <a:endParaRPr lang="en-US" dirty="0"/>
          </a:p>
        </p:txBody>
      </p:sp>
      <p:pic>
        <p:nvPicPr>
          <p:cNvPr id="115716" name="Picture 5" descr="email-integration-2.jpg"/>
          <p:cNvPicPr>
            <a:picLocks noChangeAspect="1"/>
          </p:cNvPicPr>
          <p:nvPr/>
        </p:nvPicPr>
        <p:blipFill>
          <a:blip r:embed="rId2" cstate="print"/>
          <a:srcRect/>
          <a:stretch>
            <a:fillRect/>
          </a:stretch>
        </p:blipFill>
        <p:spPr bwMode="auto">
          <a:xfrm>
            <a:off x="304800" y="655638"/>
            <a:ext cx="2438400" cy="1477962"/>
          </a:xfrm>
          <a:prstGeom prst="rect">
            <a:avLst/>
          </a:prstGeom>
          <a:noFill/>
          <a:ln w="9525">
            <a:noFill/>
            <a:miter lim="800000"/>
            <a:headEnd/>
            <a:tailEnd/>
          </a:ln>
        </p:spPr>
      </p:pic>
      <p:pic>
        <p:nvPicPr>
          <p:cNvPr id="115717" name="Picture 6" descr="mailchimp_logo-300x180-1.png"/>
          <p:cNvPicPr>
            <a:picLocks noChangeAspect="1"/>
          </p:cNvPicPr>
          <p:nvPr/>
        </p:nvPicPr>
        <p:blipFill>
          <a:blip r:embed="rId3" cstate="print"/>
          <a:srcRect/>
          <a:stretch>
            <a:fillRect/>
          </a:stretch>
        </p:blipFill>
        <p:spPr bwMode="auto">
          <a:xfrm>
            <a:off x="4724400" y="4976813"/>
            <a:ext cx="1981200" cy="955675"/>
          </a:xfrm>
          <a:prstGeom prst="rect">
            <a:avLst/>
          </a:prstGeom>
          <a:noFill/>
          <a:ln w="9525">
            <a:noFill/>
            <a:miter lim="800000"/>
            <a:headEnd/>
            <a:tailEnd/>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a:xfrm>
            <a:off x="0" y="0"/>
            <a:ext cx="8686800" cy="838200"/>
          </a:xfrm>
        </p:spPr>
        <p:txBody>
          <a:bodyPr/>
          <a:lstStyle/>
          <a:p>
            <a:r>
              <a:rPr lang="en-US" smtClean="0"/>
              <a:t> 			</a:t>
            </a:r>
            <a:r>
              <a:rPr lang="en-US" sz="4000" b="1" smtClean="0">
                <a:solidFill>
                  <a:srgbClr val="000000"/>
                </a:solidFill>
              </a:rPr>
              <a:t>Media Management</a:t>
            </a:r>
          </a:p>
        </p:txBody>
      </p:sp>
      <p:sp>
        <p:nvSpPr>
          <p:cNvPr id="3" name="Content Placeholder 2"/>
          <p:cNvSpPr>
            <a:spLocks noGrp="1"/>
          </p:cNvSpPr>
          <p:nvPr>
            <p:ph idx="1"/>
          </p:nvPr>
        </p:nvSpPr>
        <p:spPr>
          <a:xfrm>
            <a:off x="4953000" y="685800"/>
            <a:ext cx="3962400" cy="5334000"/>
          </a:xfrm>
        </p:spPr>
        <p:txBody>
          <a:bodyPr>
            <a:normAutofit/>
          </a:bodyPr>
          <a:lstStyle/>
          <a:p>
            <a:pPr>
              <a:buFont typeface="Arial" pitchFamily="34" charset="0"/>
              <a:buNone/>
              <a:defRPr/>
            </a:pPr>
            <a:endParaRPr lang="en-US" sz="1800" b="1" dirty="0" smtClean="0"/>
          </a:p>
          <a:p>
            <a:pPr>
              <a:buFont typeface="Arial" pitchFamily="34" charset="0"/>
              <a:buNone/>
              <a:defRPr/>
            </a:pPr>
            <a:r>
              <a:rPr lang="en-US" sz="1800" b="1" dirty="0" smtClean="0"/>
              <a:t>Calendar </a:t>
            </a:r>
            <a:r>
              <a:rPr lang="en-US" sz="1800" b="1" dirty="0"/>
              <a:t>Listings</a:t>
            </a:r>
          </a:p>
          <a:p>
            <a:pPr>
              <a:buFont typeface="Arial" charset="0"/>
              <a:buChar char="•"/>
              <a:defRPr/>
            </a:pPr>
            <a:endParaRPr lang="en-US" sz="1800" b="1" dirty="0"/>
          </a:p>
          <a:p>
            <a:pPr>
              <a:buFont typeface="Arial" pitchFamily="34" charset="0"/>
              <a:buNone/>
              <a:defRPr/>
            </a:pPr>
            <a:r>
              <a:rPr lang="en-US" sz="1800" b="1" dirty="0"/>
              <a:t>Health/Senior/Charity Directories</a:t>
            </a:r>
          </a:p>
          <a:p>
            <a:pPr marL="0" indent="0">
              <a:buFont typeface="Arial" charset="0"/>
              <a:buNone/>
              <a:defRPr/>
            </a:pPr>
            <a:endParaRPr lang="en-US" sz="1800" b="1" dirty="0"/>
          </a:p>
          <a:p>
            <a:pPr>
              <a:buFont typeface="Arial" pitchFamily="34" charset="0"/>
              <a:buNone/>
              <a:defRPr/>
            </a:pPr>
            <a:r>
              <a:rPr lang="en-US" sz="1800" b="1" dirty="0"/>
              <a:t>Respond to Articles / Blogs</a:t>
            </a:r>
          </a:p>
          <a:p>
            <a:pPr>
              <a:buFont typeface="Arial" charset="0"/>
              <a:buChar char="•"/>
              <a:defRPr/>
            </a:pPr>
            <a:endParaRPr lang="en-US" sz="1800" b="1" dirty="0"/>
          </a:p>
          <a:p>
            <a:pPr>
              <a:buFont typeface="Arial" pitchFamily="34" charset="0"/>
              <a:buNone/>
              <a:defRPr/>
            </a:pPr>
            <a:r>
              <a:rPr lang="en-US" sz="1800" b="1" dirty="0"/>
              <a:t>Become THE Resource:</a:t>
            </a:r>
          </a:p>
          <a:p>
            <a:pPr>
              <a:buFont typeface="Arial" charset="0"/>
              <a:buChar char="•"/>
              <a:defRPr/>
            </a:pPr>
            <a:r>
              <a:rPr lang="en-US" sz="1800" dirty="0"/>
              <a:t>Health Editor</a:t>
            </a:r>
          </a:p>
          <a:p>
            <a:pPr>
              <a:buFont typeface="Arial" charset="0"/>
              <a:buChar char="•"/>
              <a:defRPr/>
            </a:pPr>
            <a:r>
              <a:rPr lang="en-US" sz="1800" dirty="0"/>
              <a:t>Community Editor</a:t>
            </a:r>
          </a:p>
          <a:p>
            <a:pPr>
              <a:buFont typeface="Arial" charset="0"/>
              <a:buChar char="•"/>
              <a:defRPr/>
            </a:pPr>
            <a:endParaRPr lang="en-US" sz="1800" dirty="0"/>
          </a:p>
          <a:p>
            <a:pPr>
              <a:buFont typeface="Arial" pitchFamily="34" charset="0"/>
              <a:buNone/>
              <a:defRPr/>
            </a:pPr>
            <a:r>
              <a:rPr lang="en-US" sz="1800" b="1" dirty="0"/>
              <a:t>Letters to </a:t>
            </a:r>
            <a:r>
              <a:rPr lang="en-US" sz="1800" b="1" dirty="0" smtClean="0"/>
              <a:t>Editor</a:t>
            </a:r>
            <a:endParaRPr lang="en-US" sz="1800" b="1" dirty="0"/>
          </a:p>
          <a:p>
            <a:pPr>
              <a:buFont typeface="Arial" charset="0"/>
              <a:buChar char="•"/>
              <a:defRPr/>
            </a:pPr>
            <a:endParaRPr lang="en-US" sz="1800" b="1" dirty="0"/>
          </a:p>
          <a:p>
            <a:pPr>
              <a:buFont typeface="Arial" pitchFamily="34" charset="0"/>
              <a:buNone/>
              <a:defRPr/>
            </a:pPr>
            <a:r>
              <a:rPr lang="en-US" sz="1800" b="1" dirty="0"/>
              <a:t>Press Releases for Real News</a:t>
            </a:r>
          </a:p>
          <a:p>
            <a:pPr>
              <a:buFont typeface="Arial" pitchFamily="34" charset="0"/>
              <a:buNone/>
              <a:defRPr/>
            </a:pPr>
            <a:r>
              <a:rPr lang="en-US" sz="1800" b="1" dirty="0"/>
              <a:t>Partnership Support</a:t>
            </a:r>
            <a:endParaRPr lang="en-US" b="1" dirty="0"/>
          </a:p>
          <a:p>
            <a:pPr marL="0" indent="0">
              <a:buFont typeface="Arial" charset="0"/>
              <a:buNone/>
              <a:defRPr/>
            </a:pPr>
            <a:endParaRPr lang="en-US" b="1" dirty="0"/>
          </a:p>
          <a:p>
            <a:pPr>
              <a:buFont typeface="Arial" charset="0"/>
              <a:buChar char="•"/>
              <a:defRPr/>
            </a:pPr>
            <a:endParaRPr lang="en-US" b="1" dirty="0"/>
          </a:p>
          <a:p>
            <a:pPr>
              <a:buFont typeface="Arial" charset="0"/>
              <a:buChar char="•"/>
              <a:defRPr/>
            </a:pPr>
            <a:endParaRPr lang="en-US" b="1" dirty="0"/>
          </a:p>
        </p:txBody>
      </p:sp>
      <p:pic>
        <p:nvPicPr>
          <p:cNvPr id="116740" name="Picture 3" descr="7-16-13 HT-H.jpg"/>
          <p:cNvPicPr>
            <a:picLocks noChangeAspect="1"/>
          </p:cNvPicPr>
          <p:nvPr/>
        </p:nvPicPr>
        <p:blipFill>
          <a:blip r:embed="rId3" cstate="print"/>
          <a:srcRect/>
          <a:stretch>
            <a:fillRect/>
          </a:stretch>
        </p:blipFill>
        <p:spPr bwMode="auto">
          <a:xfrm>
            <a:off x="76200" y="76200"/>
            <a:ext cx="3200400" cy="3276600"/>
          </a:xfrm>
          <a:prstGeom prst="rect">
            <a:avLst/>
          </a:prstGeom>
          <a:noFill/>
          <a:ln w="9525">
            <a:noFill/>
            <a:miter lim="800000"/>
            <a:headEnd/>
            <a:tailEnd/>
          </a:ln>
        </p:spPr>
      </p:pic>
      <p:pic>
        <p:nvPicPr>
          <p:cNvPr id="116741" name="Picture 4" descr="YHG12:27HT.jpg"/>
          <p:cNvPicPr>
            <a:picLocks noChangeAspect="1"/>
          </p:cNvPicPr>
          <p:nvPr/>
        </p:nvPicPr>
        <p:blipFill>
          <a:blip r:embed="rId4" cstate="print"/>
          <a:srcRect/>
          <a:stretch>
            <a:fillRect/>
          </a:stretch>
        </p:blipFill>
        <p:spPr bwMode="auto">
          <a:xfrm>
            <a:off x="457200" y="2362200"/>
            <a:ext cx="3962400" cy="2971800"/>
          </a:xfrm>
          <a:prstGeom prst="rect">
            <a:avLst/>
          </a:prstGeom>
          <a:noFill/>
          <a:ln w="9525">
            <a:noFill/>
            <a:miter lim="800000"/>
            <a:headEnd/>
            <a:tailEnd/>
          </a:ln>
        </p:spPr>
      </p:pic>
      <p:pic>
        <p:nvPicPr>
          <p:cNvPr id="116742" name="Picture 5" descr="HT -11:22:11.jpg"/>
          <p:cNvPicPr>
            <a:picLocks noChangeAspect="1"/>
          </p:cNvPicPr>
          <p:nvPr/>
        </p:nvPicPr>
        <p:blipFill>
          <a:blip r:embed="rId5" cstate="print"/>
          <a:srcRect/>
          <a:stretch>
            <a:fillRect/>
          </a:stretch>
        </p:blipFill>
        <p:spPr bwMode="auto">
          <a:xfrm rot="4951420">
            <a:off x="488156" y="3328194"/>
            <a:ext cx="2230438" cy="2774950"/>
          </a:xfrm>
          <a:prstGeom prst="rect">
            <a:avLst/>
          </a:prstGeom>
          <a:noFill/>
          <a:ln w="9525">
            <a:noFill/>
            <a:miter lim="800000"/>
            <a:headEnd/>
            <a:tailEnd/>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a:xfrm>
            <a:off x="457200" y="0"/>
            <a:ext cx="8229600" cy="990600"/>
          </a:xfrm>
        </p:spPr>
        <p:txBody>
          <a:bodyPr/>
          <a:lstStyle/>
          <a:p>
            <a:r>
              <a:rPr lang="en-US" b="1" smtClean="0"/>
              <a:t>     Partnership Ads</a:t>
            </a:r>
          </a:p>
        </p:txBody>
      </p:sp>
      <p:pic>
        <p:nvPicPr>
          <p:cNvPr id="117763" name="Picture 4" descr="1390469_10152397064531636_4347804834175474899_n.jpg"/>
          <p:cNvPicPr>
            <a:picLocks noChangeAspect="1"/>
          </p:cNvPicPr>
          <p:nvPr/>
        </p:nvPicPr>
        <p:blipFill>
          <a:blip r:embed="rId2" cstate="print"/>
          <a:srcRect/>
          <a:stretch>
            <a:fillRect/>
          </a:stretch>
        </p:blipFill>
        <p:spPr bwMode="auto">
          <a:xfrm>
            <a:off x="76200" y="1041400"/>
            <a:ext cx="4310063" cy="4902200"/>
          </a:xfrm>
          <a:prstGeom prst="rect">
            <a:avLst/>
          </a:prstGeom>
          <a:noFill/>
          <a:ln w="9525">
            <a:noFill/>
            <a:miter lim="800000"/>
            <a:headEnd/>
            <a:tailEnd/>
          </a:ln>
        </p:spPr>
      </p:pic>
      <p:pic>
        <p:nvPicPr>
          <p:cNvPr id="117764" name="Picture 5" descr="HLAS 2014 Expo Ad Print.pdf"/>
          <p:cNvPicPr>
            <a:picLocks noChangeAspect="1"/>
          </p:cNvPicPr>
          <p:nvPr/>
        </p:nvPicPr>
        <p:blipFill>
          <a:blip r:embed="rId3" cstate="print"/>
          <a:srcRect/>
          <a:stretch>
            <a:fillRect/>
          </a:stretch>
        </p:blipFill>
        <p:spPr bwMode="auto">
          <a:xfrm>
            <a:off x="4495800" y="990600"/>
            <a:ext cx="4206875" cy="4953000"/>
          </a:xfrm>
          <a:prstGeom prst="rect">
            <a:avLst/>
          </a:prstGeom>
          <a:noFill/>
          <a:ln w="9525">
            <a:noFill/>
            <a:miter lim="800000"/>
            <a:headEnd/>
            <a:tailEnd/>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p:txBody>
          <a:bodyPr/>
          <a:lstStyle/>
          <a:p>
            <a:endParaRPr lang="en-US" smtClean="0"/>
          </a:p>
        </p:txBody>
      </p:sp>
      <p:pic>
        <p:nvPicPr>
          <p:cNvPr id="118787" name="Picture 3" descr="Facebook Like.jpeg"/>
          <p:cNvPicPr>
            <a:picLocks noChangeAspect="1"/>
          </p:cNvPicPr>
          <p:nvPr/>
        </p:nvPicPr>
        <p:blipFill>
          <a:blip r:embed="rId2" cstate="print"/>
          <a:srcRect/>
          <a:stretch>
            <a:fillRect/>
          </a:stretch>
        </p:blipFill>
        <p:spPr bwMode="auto">
          <a:xfrm>
            <a:off x="2540000" y="165100"/>
            <a:ext cx="3733800" cy="1435100"/>
          </a:xfrm>
          <a:prstGeom prst="rect">
            <a:avLst/>
          </a:prstGeom>
          <a:noFill/>
          <a:ln w="9525">
            <a:noFill/>
            <a:miter lim="800000"/>
            <a:headEnd/>
            <a:tailEnd/>
          </a:ln>
        </p:spPr>
      </p:pic>
      <p:pic>
        <p:nvPicPr>
          <p:cNvPr id="118788" name="Picture 4" descr="DSC04317.jpg"/>
          <p:cNvPicPr>
            <a:picLocks noChangeAspect="1"/>
          </p:cNvPicPr>
          <p:nvPr/>
        </p:nvPicPr>
        <p:blipFill>
          <a:blip r:embed="rId3" cstate="print"/>
          <a:srcRect/>
          <a:stretch>
            <a:fillRect/>
          </a:stretch>
        </p:blipFill>
        <p:spPr bwMode="auto">
          <a:xfrm>
            <a:off x="1143000" y="1752600"/>
            <a:ext cx="6862763" cy="4070350"/>
          </a:xfrm>
          <a:prstGeom prst="rect">
            <a:avLst/>
          </a:prstGeom>
          <a:noFill/>
          <a:ln w="9525">
            <a:noFill/>
            <a:miter lim="800000"/>
            <a:headEnd/>
            <a:tailEnd/>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t>  			     </a:t>
            </a:r>
            <a:r>
              <a:rPr lang="en-US" sz="7300" b="1" dirty="0">
                <a:solidFill>
                  <a:srgbClr val="000000"/>
                </a:solidFill>
              </a:rPr>
              <a:t>35</a:t>
            </a:r>
            <a:r>
              <a:rPr lang="en-US" sz="7300" b="1" baseline="30000" dirty="0">
                <a:solidFill>
                  <a:srgbClr val="000000"/>
                </a:solidFill>
              </a:rPr>
              <a:t>th</a:t>
            </a:r>
            <a:r>
              <a:rPr lang="en-US" dirty="0"/>
              <a:t> </a:t>
            </a:r>
            <a:r>
              <a:rPr lang="en-US" sz="5300" b="1" dirty="0"/>
              <a:t>Anniversary</a:t>
            </a:r>
          </a:p>
        </p:txBody>
      </p:sp>
      <p:sp>
        <p:nvSpPr>
          <p:cNvPr id="119811" name="Content Placeholder 2"/>
          <p:cNvSpPr>
            <a:spLocks noGrp="1"/>
          </p:cNvSpPr>
          <p:nvPr>
            <p:ph idx="1"/>
          </p:nvPr>
        </p:nvSpPr>
        <p:spPr>
          <a:xfrm>
            <a:off x="381000" y="1935163"/>
            <a:ext cx="8458200" cy="4084637"/>
          </a:xfrm>
        </p:spPr>
        <p:txBody>
          <a:bodyPr/>
          <a:lstStyle/>
          <a:p>
            <a:r>
              <a:rPr lang="en-US" sz="2400" smtClean="0"/>
              <a:t>One chapter event a month from Nov 2014 to Nov 2015</a:t>
            </a:r>
          </a:p>
          <a:p>
            <a:endParaRPr lang="en-US" sz="2400" smtClean="0"/>
          </a:p>
          <a:p>
            <a:r>
              <a:rPr lang="en-US" sz="2400" smtClean="0"/>
              <a:t>Opportunity to re-freshen chapter interest</a:t>
            </a:r>
          </a:p>
          <a:p>
            <a:endParaRPr lang="en-US" sz="2400" smtClean="0"/>
          </a:p>
          <a:p>
            <a:r>
              <a:rPr lang="en-US" sz="2400" smtClean="0"/>
              <a:t>Opportunity to get community’s attention</a:t>
            </a:r>
          </a:p>
          <a:p>
            <a:pPr>
              <a:buFont typeface="Arial" pitchFamily="34" charset="0"/>
              <a:buNone/>
            </a:pPr>
            <a:r>
              <a:rPr lang="en-US" sz="2400" smtClean="0"/>
              <a:t>		• news </a:t>
            </a:r>
          </a:p>
          <a:p>
            <a:pPr>
              <a:buFont typeface="Arial" pitchFamily="34" charset="0"/>
              <a:buNone/>
            </a:pPr>
            <a:r>
              <a:rPr lang="en-US" sz="2400" smtClean="0"/>
              <a:t>		• added credibility</a:t>
            </a:r>
          </a:p>
          <a:p>
            <a:endParaRPr lang="en-US" smtClean="0"/>
          </a:p>
          <a:p>
            <a:endParaRPr lang="en-US" smtClean="0"/>
          </a:p>
        </p:txBody>
      </p:sp>
      <p:pic>
        <p:nvPicPr>
          <p:cNvPr id="119812" name="Picture 3" descr="HLAA 35th Ann Logo.jpg"/>
          <p:cNvPicPr>
            <a:picLocks noChangeAspect="1"/>
          </p:cNvPicPr>
          <p:nvPr/>
        </p:nvPicPr>
        <p:blipFill>
          <a:blip r:embed="rId2" cstate="print"/>
          <a:srcRect/>
          <a:stretch>
            <a:fillRect/>
          </a:stretch>
        </p:blipFill>
        <p:spPr bwMode="auto">
          <a:xfrm>
            <a:off x="6705600" y="3048000"/>
            <a:ext cx="1981200" cy="1503363"/>
          </a:xfrm>
          <a:prstGeom prst="rect">
            <a:avLst/>
          </a:prstGeom>
          <a:noFill/>
          <a:ln w="9525">
            <a:noFill/>
            <a:miter lim="800000"/>
            <a:headEnd/>
            <a:tailEnd/>
          </a:ln>
        </p:spPr>
      </p:pic>
      <p:pic>
        <p:nvPicPr>
          <p:cNvPr id="119813" name="Picture 5" descr="HLAA 35th Ann Logo.jpg"/>
          <p:cNvPicPr>
            <a:picLocks noChangeAspect="1"/>
          </p:cNvPicPr>
          <p:nvPr/>
        </p:nvPicPr>
        <p:blipFill>
          <a:blip r:embed="rId2" cstate="print"/>
          <a:srcRect/>
          <a:stretch>
            <a:fillRect/>
          </a:stretch>
        </p:blipFill>
        <p:spPr bwMode="auto">
          <a:xfrm>
            <a:off x="1295400" y="487363"/>
            <a:ext cx="2362200" cy="1447800"/>
          </a:xfrm>
          <a:prstGeom prst="rect">
            <a:avLst/>
          </a:prstGeom>
          <a:noFill/>
          <a:ln w="9525">
            <a:noFill/>
            <a:miter lim="800000"/>
            <a:headEnd/>
            <a:tailEnd/>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ctrTitle"/>
          </p:nvPr>
        </p:nvSpPr>
        <p:spPr>
          <a:xfrm>
            <a:off x="-2895600" y="1371600"/>
            <a:ext cx="8229600" cy="1219200"/>
          </a:xfrm>
        </p:spPr>
        <p:txBody>
          <a:bodyPr/>
          <a:lstStyle/>
          <a:p>
            <a:r>
              <a:rPr lang="en-US" sz="4800" smtClean="0"/>
              <a:t> </a:t>
            </a:r>
          </a:p>
        </p:txBody>
      </p:sp>
      <p:sp>
        <p:nvSpPr>
          <p:cNvPr id="3" name="Subtitle 2"/>
          <p:cNvSpPr>
            <a:spLocks noGrp="1"/>
          </p:cNvSpPr>
          <p:nvPr>
            <p:ph type="subTitle" idx="1"/>
          </p:nvPr>
        </p:nvSpPr>
        <p:spPr>
          <a:xfrm>
            <a:off x="0" y="3090863"/>
            <a:ext cx="5715000" cy="3309937"/>
          </a:xfrm>
        </p:spPr>
        <p:txBody>
          <a:bodyPr>
            <a:normAutofit/>
          </a:bodyPr>
          <a:lstStyle/>
          <a:p>
            <a:pPr>
              <a:buFont typeface="Arial" charset="0"/>
              <a:buNone/>
              <a:defRPr/>
            </a:pPr>
            <a:r>
              <a:rPr lang="en-US" dirty="0">
                <a:solidFill>
                  <a:schemeClr val="tx2">
                    <a:lumMod val="90000"/>
                  </a:schemeClr>
                </a:solidFill>
              </a:rPr>
              <a:t> </a:t>
            </a:r>
            <a:endParaRPr lang="en-US" dirty="0">
              <a:solidFill>
                <a:srgbClr val="EEFF15"/>
              </a:solidFill>
            </a:endParaRPr>
          </a:p>
        </p:txBody>
      </p:sp>
      <p:sp>
        <p:nvSpPr>
          <p:cNvPr id="120836" name="TextBox 6"/>
          <p:cNvSpPr txBox="1">
            <a:spLocks noChangeArrowheads="1"/>
          </p:cNvSpPr>
          <p:nvPr/>
        </p:nvSpPr>
        <p:spPr bwMode="auto">
          <a:xfrm>
            <a:off x="2438400" y="4038600"/>
            <a:ext cx="4419600" cy="4154488"/>
          </a:xfrm>
          <a:prstGeom prst="rect">
            <a:avLst/>
          </a:prstGeom>
          <a:noFill/>
          <a:ln w="9525">
            <a:noFill/>
            <a:miter lim="800000"/>
            <a:headEnd/>
            <a:tailEnd/>
          </a:ln>
        </p:spPr>
        <p:txBody>
          <a:bodyPr>
            <a:spAutoFit/>
          </a:bodyPr>
          <a:lstStyle/>
          <a:p>
            <a:r>
              <a:rPr lang="en-US" sz="4400" b="1">
                <a:latin typeface="Bank Gothic"/>
                <a:ea typeface="Bank Gothic"/>
                <a:cs typeface="Bank Gothic"/>
              </a:rPr>
              <a:t>			</a:t>
            </a:r>
          </a:p>
          <a:p>
            <a:endParaRPr lang="en-US" sz="4400" b="1">
              <a:latin typeface="Bank Gothic"/>
              <a:ea typeface="Bank Gothic"/>
              <a:cs typeface="Bank Gothic"/>
            </a:endParaRPr>
          </a:p>
          <a:p>
            <a:endParaRPr lang="en-US" sz="4400" b="1">
              <a:latin typeface="Bank Gothic"/>
              <a:ea typeface="Bank Gothic"/>
              <a:cs typeface="Bank Gothic"/>
            </a:endParaRPr>
          </a:p>
          <a:p>
            <a:r>
              <a:rPr lang="en-US" sz="4400" b="1">
                <a:latin typeface="Bank Gothic"/>
                <a:ea typeface="Bank Gothic"/>
                <a:cs typeface="Bank Gothic"/>
              </a:rPr>
              <a:t>  			</a:t>
            </a:r>
          </a:p>
          <a:p>
            <a:r>
              <a:rPr lang="en-US" sz="4400" b="1">
                <a:latin typeface="Bank Gothic"/>
                <a:ea typeface="Bank Gothic"/>
                <a:cs typeface="Bank Gothic"/>
              </a:rPr>
              <a:t>			       </a:t>
            </a:r>
          </a:p>
          <a:p>
            <a:r>
              <a:rPr lang="en-US" sz="4400" b="1">
                <a:latin typeface="Bank Gothic"/>
                <a:ea typeface="Bank Gothic"/>
                <a:cs typeface="Bank Gothic"/>
              </a:rPr>
              <a:t>              </a:t>
            </a:r>
            <a:endParaRPr lang="en-US" sz="4400">
              <a:latin typeface="Bank Gothic"/>
              <a:ea typeface="Bank Gothic"/>
              <a:cs typeface="Bank Gothic"/>
            </a:endParaRPr>
          </a:p>
        </p:txBody>
      </p:sp>
      <p:pic>
        <p:nvPicPr>
          <p:cNvPr id="120837" name="Picture 8" descr="Ed@Kiwanis.JPG"/>
          <p:cNvPicPr>
            <a:picLocks noChangeAspect="1"/>
          </p:cNvPicPr>
          <p:nvPr/>
        </p:nvPicPr>
        <p:blipFill>
          <a:blip r:embed="rId3" cstate="print"/>
          <a:srcRect/>
          <a:stretch>
            <a:fillRect/>
          </a:stretch>
        </p:blipFill>
        <p:spPr bwMode="auto">
          <a:xfrm>
            <a:off x="101600" y="1617663"/>
            <a:ext cx="3098800" cy="4402137"/>
          </a:xfrm>
          <a:prstGeom prst="rect">
            <a:avLst/>
          </a:prstGeom>
          <a:noFill/>
          <a:ln w="9525">
            <a:noFill/>
            <a:miter lim="800000"/>
            <a:headEnd/>
            <a:tailEnd/>
          </a:ln>
        </p:spPr>
      </p:pic>
      <p:pic>
        <p:nvPicPr>
          <p:cNvPr id="10" name="Picture 9" descr="JM + LR Outreach.jpg"/>
          <p:cNvPicPr>
            <a:picLocks noChangeAspect="1"/>
          </p:cNvPicPr>
          <p:nvPr/>
        </p:nvPicPr>
        <p:blipFill>
          <a:blip r:embed="rId4" cstate="email">
            <a:extLst>
              <a:ext uri="{28A0092B-C50C-407E-A947-70E740481C1C}"/>
            </a:extLst>
          </a:blip>
          <a:stretch>
            <a:fillRect/>
          </a:stretch>
        </p:blipFill>
        <p:spPr>
          <a:xfrm>
            <a:off x="3276600" y="1676400"/>
            <a:ext cx="5791200" cy="4370460"/>
          </a:xfrm>
          <a:prstGeom prst="rect">
            <a:avLst/>
          </a:prstGeom>
          <a:effectLst>
            <a:softEdge rad="381000"/>
          </a:effectLst>
        </p:spPr>
      </p:pic>
      <p:sp>
        <p:nvSpPr>
          <p:cNvPr id="120839" name="TextBox 6"/>
          <p:cNvSpPr txBox="1">
            <a:spLocks noChangeArrowheads="1"/>
          </p:cNvSpPr>
          <p:nvPr/>
        </p:nvSpPr>
        <p:spPr bwMode="auto">
          <a:xfrm>
            <a:off x="3429000" y="762000"/>
            <a:ext cx="2438400" cy="708025"/>
          </a:xfrm>
          <a:prstGeom prst="rect">
            <a:avLst/>
          </a:prstGeom>
          <a:noFill/>
          <a:ln w="9525">
            <a:noFill/>
            <a:miter lim="800000"/>
            <a:headEnd/>
            <a:tailEnd/>
          </a:ln>
        </p:spPr>
        <p:txBody>
          <a:bodyPr>
            <a:spAutoFit/>
          </a:bodyPr>
          <a:lstStyle/>
          <a:p>
            <a:r>
              <a:rPr lang="en-US" sz="4000" b="1">
                <a:latin typeface="Bank Gothic"/>
                <a:ea typeface="Bank Gothic"/>
                <a:cs typeface="Bank Gothic"/>
              </a:rPr>
              <a:t>Outreach</a:t>
            </a:r>
            <a:endParaRPr lang="en-US" sz="4000"/>
          </a:p>
        </p:txBody>
      </p:sp>
    </p:spTree>
  </p:cSld>
  <p:clrMapOvr>
    <a:masterClrMapping/>
  </p:clrMapOvr>
  <p:transition advTm="5935"/>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304800"/>
            <a:ext cx="8229600" cy="1219200"/>
          </a:xfrm>
        </p:spPr>
        <p:txBody>
          <a:bodyPr/>
          <a:lstStyle/>
          <a:p>
            <a:r>
              <a:rPr lang="en-US" dirty="0" smtClean="0"/>
              <a:t>                       </a:t>
            </a:r>
            <a:r>
              <a:rPr lang="en-US" b="1" dirty="0" smtClean="0">
                <a:solidFill>
                  <a:srgbClr val="FF0000"/>
                </a:solidFill>
              </a:rPr>
              <a:t>The Washington State Opportunity</a:t>
            </a:r>
          </a:p>
        </p:txBody>
      </p:sp>
      <p:pic>
        <p:nvPicPr>
          <p:cNvPr id="14339" name="Picture 3" descr="goals.jpg"/>
          <p:cNvPicPr>
            <a:picLocks noChangeAspect="1"/>
          </p:cNvPicPr>
          <p:nvPr/>
        </p:nvPicPr>
        <p:blipFill>
          <a:blip r:embed="rId2" cstate="print"/>
          <a:srcRect/>
          <a:stretch>
            <a:fillRect/>
          </a:stretch>
        </p:blipFill>
        <p:spPr bwMode="auto">
          <a:xfrm>
            <a:off x="347663" y="685800"/>
            <a:ext cx="2319337" cy="1676400"/>
          </a:xfrm>
          <a:prstGeom prst="rect">
            <a:avLst/>
          </a:prstGeom>
          <a:noFill/>
          <a:ln w="9525">
            <a:noFill/>
            <a:miter lim="800000"/>
            <a:headEnd/>
            <a:tailEnd/>
          </a:ln>
        </p:spPr>
      </p:pic>
      <p:graphicFrame>
        <p:nvGraphicFramePr>
          <p:cNvPr id="6" name="Content Placeholder 5"/>
          <p:cNvGraphicFramePr>
            <a:graphicFrameLocks noGrp="1"/>
          </p:cNvGraphicFramePr>
          <p:nvPr>
            <p:ph idx="1"/>
          </p:nvPr>
        </p:nvGraphicFramePr>
        <p:xfrm>
          <a:off x="3124200" y="1933304"/>
          <a:ext cx="5867400" cy="3452948"/>
        </p:xfrm>
        <a:graphic>
          <a:graphicData uri="http://schemas.openxmlformats.org/drawingml/2006/table">
            <a:tbl>
              <a:tblPr firstRow="1" bandRow="1">
                <a:tableStyleId>{5C22544A-7EE6-4342-B048-85BDC9FD1C3A}</a:tableStyleId>
              </a:tblPr>
              <a:tblGrid>
                <a:gridCol w="1955800"/>
                <a:gridCol w="1955800"/>
                <a:gridCol w="1955800"/>
              </a:tblGrid>
              <a:tr h="446314">
                <a:tc>
                  <a:txBody>
                    <a:bodyPr/>
                    <a:lstStyle/>
                    <a:p>
                      <a:pPr algn="ctr"/>
                      <a:r>
                        <a:rPr lang="en-US" dirty="0" smtClean="0"/>
                        <a:t>Chapter</a:t>
                      </a:r>
                      <a:endParaRPr lang="en-US" dirty="0"/>
                    </a:p>
                  </a:txBody>
                  <a:tcPr/>
                </a:tc>
                <a:tc>
                  <a:txBody>
                    <a:bodyPr/>
                    <a:lstStyle/>
                    <a:p>
                      <a:pPr algn="ctr"/>
                      <a:r>
                        <a:rPr lang="en-US" dirty="0" smtClean="0"/>
                        <a:t>2010 Census</a:t>
                      </a:r>
                      <a:r>
                        <a:rPr lang="en-US" baseline="0" dirty="0" smtClean="0"/>
                        <a:t> </a:t>
                      </a:r>
                    </a:p>
                    <a:p>
                      <a:pPr algn="ctr"/>
                      <a:r>
                        <a:rPr lang="en-US" baseline="0" dirty="0" smtClean="0"/>
                        <a:t>population</a:t>
                      </a:r>
                      <a:endParaRPr lang="en-US" dirty="0"/>
                    </a:p>
                  </a:txBody>
                  <a:tcPr/>
                </a:tc>
                <a:tc>
                  <a:txBody>
                    <a:bodyPr/>
                    <a:lstStyle/>
                    <a:p>
                      <a:r>
                        <a:rPr lang="en-US" dirty="0" smtClean="0"/>
                        <a:t>People</a:t>
                      </a:r>
                      <a:r>
                        <a:rPr lang="en-US" baseline="0" dirty="0" smtClean="0"/>
                        <a:t> w Hearing loss (20%)</a:t>
                      </a:r>
                      <a:endParaRPr lang="en-US" dirty="0"/>
                    </a:p>
                  </a:txBody>
                  <a:tcPr/>
                </a:tc>
              </a:tr>
              <a:tr h="446314">
                <a:tc>
                  <a:txBody>
                    <a:bodyPr/>
                    <a:lstStyle/>
                    <a:p>
                      <a:r>
                        <a:rPr lang="en-US" dirty="0" smtClean="0"/>
                        <a:t>East</a:t>
                      </a:r>
                      <a:r>
                        <a:rPr lang="en-US" baseline="0" dirty="0" smtClean="0"/>
                        <a:t> Jefferson County WA</a:t>
                      </a:r>
                      <a:endParaRPr lang="en-US" dirty="0"/>
                    </a:p>
                  </a:txBody>
                  <a:tcPr/>
                </a:tc>
                <a:tc>
                  <a:txBody>
                    <a:bodyPr/>
                    <a:lstStyle/>
                    <a:p>
                      <a:r>
                        <a:rPr lang="en-US" dirty="0" smtClean="0"/>
                        <a:t>21,720</a:t>
                      </a:r>
                      <a:endParaRPr lang="en-US" dirty="0"/>
                    </a:p>
                  </a:txBody>
                  <a:tcPr/>
                </a:tc>
                <a:tc>
                  <a:txBody>
                    <a:bodyPr/>
                    <a:lstStyle/>
                    <a:p>
                      <a:r>
                        <a:rPr lang="en-US" dirty="0" smtClean="0"/>
                        <a:t>4,344</a:t>
                      </a:r>
                      <a:endParaRPr lang="en-US" dirty="0"/>
                    </a:p>
                  </a:txBody>
                  <a:tcPr/>
                </a:tc>
              </a:tr>
              <a:tr h="446314">
                <a:tc>
                  <a:txBody>
                    <a:bodyPr/>
                    <a:lstStyle/>
                    <a:p>
                      <a:r>
                        <a:rPr lang="en-US" dirty="0" smtClean="0"/>
                        <a:t>Renton</a:t>
                      </a:r>
                      <a:r>
                        <a:rPr lang="en-US" baseline="0" dirty="0" smtClean="0"/>
                        <a:t> WA</a:t>
                      </a:r>
                      <a:endParaRPr lang="en-US" dirty="0"/>
                    </a:p>
                  </a:txBody>
                  <a:tcPr/>
                </a:tc>
                <a:tc>
                  <a:txBody>
                    <a:bodyPr/>
                    <a:lstStyle/>
                    <a:p>
                      <a:r>
                        <a:rPr lang="en-US" dirty="0" smtClean="0"/>
                        <a:t>90,927</a:t>
                      </a:r>
                      <a:endParaRPr lang="en-US" dirty="0"/>
                    </a:p>
                  </a:txBody>
                  <a:tcPr/>
                </a:tc>
                <a:tc>
                  <a:txBody>
                    <a:bodyPr/>
                    <a:lstStyle/>
                    <a:p>
                      <a:r>
                        <a:rPr lang="en-US" dirty="0" smtClean="0"/>
                        <a:t>18,185</a:t>
                      </a:r>
                      <a:endParaRPr lang="en-US" dirty="0"/>
                    </a:p>
                  </a:txBody>
                  <a:tcPr/>
                </a:tc>
              </a:tr>
              <a:tr h="446314">
                <a:tc>
                  <a:txBody>
                    <a:bodyPr/>
                    <a:lstStyle/>
                    <a:p>
                      <a:r>
                        <a:rPr lang="en-US" dirty="0" smtClean="0"/>
                        <a:t>Spokane</a:t>
                      </a:r>
                      <a:r>
                        <a:rPr lang="en-US" baseline="0" dirty="0" smtClean="0"/>
                        <a:t> WA</a:t>
                      </a:r>
                      <a:endParaRPr lang="en-US" dirty="0"/>
                    </a:p>
                  </a:txBody>
                  <a:tcPr/>
                </a:tc>
                <a:tc>
                  <a:txBody>
                    <a:bodyPr/>
                    <a:lstStyle/>
                    <a:p>
                      <a:r>
                        <a:rPr lang="en-US" dirty="0" smtClean="0"/>
                        <a:t>666,247</a:t>
                      </a:r>
                      <a:endParaRPr lang="en-US" dirty="0"/>
                    </a:p>
                  </a:txBody>
                  <a:tcPr/>
                </a:tc>
                <a:tc>
                  <a:txBody>
                    <a:bodyPr/>
                    <a:lstStyle/>
                    <a:p>
                      <a:r>
                        <a:rPr lang="en-US" dirty="0" smtClean="0"/>
                        <a:t>133, 249</a:t>
                      </a:r>
                      <a:endParaRPr lang="en-US" dirty="0"/>
                    </a:p>
                  </a:txBody>
                  <a:tcPr/>
                </a:tc>
              </a:tr>
              <a:tr h="446314">
                <a:tc>
                  <a:txBody>
                    <a:bodyPr/>
                    <a:lstStyle/>
                    <a:p>
                      <a:r>
                        <a:rPr lang="en-US" dirty="0" smtClean="0"/>
                        <a:t>Tacoma-Seattle Area	</a:t>
                      </a:r>
                      <a:endParaRPr lang="en-US" dirty="0"/>
                    </a:p>
                  </a:txBody>
                  <a:tcPr/>
                </a:tc>
                <a:tc>
                  <a:txBody>
                    <a:bodyPr/>
                    <a:lstStyle/>
                    <a:p>
                      <a:r>
                        <a:rPr lang="en-US" dirty="0" smtClean="0"/>
                        <a:t>3,439,809</a:t>
                      </a:r>
                      <a:endParaRPr lang="en-US" dirty="0"/>
                    </a:p>
                  </a:txBody>
                  <a:tcPr/>
                </a:tc>
                <a:tc>
                  <a:txBody>
                    <a:bodyPr/>
                    <a:lstStyle/>
                    <a:p>
                      <a:r>
                        <a:rPr lang="en-US" dirty="0" smtClean="0"/>
                        <a:t>687,962</a:t>
                      </a:r>
                      <a:endParaRPr lang="en-US" dirty="0"/>
                    </a:p>
                  </a:txBody>
                  <a:tcPr/>
                </a:tc>
              </a:tr>
              <a:tr h="446314">
                <a:tc>
                  <a:txBody>
                    <a:bodyPr/>
                    <a:lstStyle/>
                    <a:p>
                      <a:r>
                        <a:rPr lang="en-US" b="1" dirty="0" smtClean="0"/>
                        <a:t>Total</a:t>
                      </a:r>
                      <a:endParaRPr lang="en-US" dirty="0"/>
                    </a:p>
                  </a:txBody>
                  <a:tcPr/>
                </a:tc>
                <a:tc>
                  <a:txBody>
                    <a:bodyPr/>
                    <a:lstStyle/>
                    <a:p>
                      <a:r>
                        <a:rPr lang="en-US" dirty="0" smtClean="0"/>
                        <a:t>4,218,703 people</a:t>
                      </a:r>
                      <a:endParaRPr lang="en-US" dirty="0"/>
                    </a:p>
                  </a:txBody>
                  <a:tcPr/>
                </a:tc>
                <a:tc>
                  <a:txBody>
                    <a:bodyPr/>
                    <a:lstStyle/>
                    <a:p>
                      <a:r>
                        <a:rPr lang="en-US" b="1" dirty="0" smtClean="0"/>
                        <a:t> 843,740 people	</a:t>
                      </a:r>
                      <a:endParaRPr lang="en-US" dirty="0"/>
                    </a:p>
                  </a:txBody>
                  <a:tcPr/>
                </a:tc>
              </a:tr>
            </a:tbl>
          </a:graphicData>
        </a:graphic>
      </p:graphicFrame>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p:txBody>
          <a:bodyPr/>
          <a:lstStyle/>
          <a:p>
            <a:r>
              <a:rPr lang="en-US" smtClean="0"/>
              <a:t>			</a:t>
            </a:r>
            <a:r>
              <a:rPr lang="en-US" b="1" smtClean="0">
                <a:solidFill>
                  <a:srgbClr val="000000"/>
                </a:solidFill>
              </a:rPr>
              <a:t>Why Outreach?</a:t>
            </a:r>
          </a:p>
        </p:txBody>
      </p:sp>
      <p:sp>
        <p:nvSpPr>
          <p:cNvPr id="3" name="Content Placeholder 2"/>
          <p:cNvSpPr>
            <a:spLocks noGrp="1"/>
          </p:cNvSpPr>
          <p:nvPr>
            <p:ph idx="1"/>
          </p:nvPr>
        </p:nvSpPr>
        <p:spPr>
          <a:xfrm>
            <a:off x="2971800" y="1295400"/>
            <a:ext cx="6019800" cy="4648200"/>
          </a:xfrm>
        </p:spPr>
        <p:txBody>
          <a:bodyPr>
            <a:normAutofit lnSpcReduction="10000"/>
          </a:bodyPr>
          <a:lstStyle/>
          <a:p>
            <a:pPr>
              <a:defRPr/>
            </a:pPr>
            <a:r>
              <a:rPr lang="en-US" sz="2800" dirty="0"/>
              <a:t>Greatest source for building email list </a:t>
            </a:r>
            <a:endParaRPr lang="en-US" sz="2800" dirty="0" smtClean="0"/>
          </a:p>
          <a:p>
            <a:pPr>
              <a:defRPr/>
            </a:pPr>
            <a:r>
              <a:rPr lang="en-US" sz="2800" dirty="0" smtClean="0"/>
              <a:t>Feature </a:t>
            </a:r>
            <a:r>
              <a:rPr lang="en-US" sz="2800" dirty="0"/>
              <a:t>chapter monthly news and </a:t>
            </a:r>
            <a:r>
              <a:rPr lang="en-US" sz="2800" dirty="0" smtClean="0"/>
              <a:t>information</a:t>
            </a:r>
            <a:endParaRPr lang="en-US" sz="2800" dirty="0"/>
          </a:p>
          <a:p>
            <a:pPr>
              <a:defRPr/>
            </a:pPr>
            <a:r>
              <a:rPr lang="en-US" sz="2800" dirty="0"/>
              <a:t>Greatest source of first time </a:t>
            </a:r>
            <a:r>
              <a:rPr lang="en-US" sz="2800" dirty="0" smtClean="0"/>
              <a:t>visitors</a:t>
            </a:r>
          </a:p>
          <a:p>
            <a:pPr marL="0" indent="0">
              <a:defRPr/>
            </a:pPr>
            <a:r>
              <a:rPr lang="en-US" sz="2800" dirty="0" smtClean="0"/>
              <a:t>   Focus </a:t>
            </a:r>
            <a:r>
              <a:rPr lang="en-US" sz="2800" dirty="0"/>
              <a:t>at upgrading information requests with </a:t>
            </a:r>
            <a:r>
              <a:rPr lang="en-US" sz="2800" dirty="0" smtClean="0"/>
              <a:t>mentoring</a:t>
            </a:r>
            <a:endParaRPr lang="en-US" sz="2800" dirty="0"/>
          </a:p>
          <a:p>
            <a:pPr>
              <a:defRPr/>
            </a:pPr>
            <a:r>
              <a:rPr lang="en-US" sz="2800" dirty="0"/>
              <a:t>Largest source of new </a:t>
            </a:r>
            <a:r>
              <a:rPr lang="en-US" sz="2800" dirty="0" smtClean="0"/>
              <a:t>members</a:t>
            </a:r>
            <a:endParaRPr lang="en-US" sz="2800" dirty="0"/>
          </a:p>
          <a:p>
            <a:pPr>
              <a:defRPr/>
            </a:pPr>
            <a:r>
              <a:rPr lang="en-US" sz="2800" dirty="0"/>
              <a:t>The future of HLAA successful chapters. </a:t>
            </a:r>
            <a:endParaRPr lang="en-US" sz="2800" dirty="0" smtClean="0"/>
          </a:p>
          <a:p>
            <a:pPr>
              <a:defRPr/>
            </a:pPr>
            <a:r>
              <a:rPr lang="en-US" sz="2800" dirty="0" smtClean="0"/>
              <a:t>Do </a:t>
            </a:r>
            <a:r>
              <a:rPr lang="en-US" sz="2800" dirty="0"/>
              <a:t>the math.</a:t>
            </a:r>
          </a:p>
          <a:p>
            <a:pPr>
              <a:buFont typeface="Arial" charset="0"/>
              <a:buChar char="•"/>
              <a:defRPr/>
            </a:pPr>
            <a:endParaRPr lang="en-US" sz="2800" dirty="0"/>
          </a:p>
          <a:p>
            <a:pPr>
              <a:buFont typeface="Arial" charset="0"/>
              <a:buChar char="•"/>
              <a:defRPr/>
            </a:pPr>
            <a:endParaRPr lang="en-US" sz="2800" dirty="0"/>
          </a:p>
        </p:txBody>
      </p:sp>
      <p:pic>
        <p:nvPicPr>
          <p:cNvPr id="121860" name="Picture 3" descr="outreach.png"/>
          <p:cNvPicPr>
            <a:picLocks noChangeAspect="1"/>
          </p:cNvPicPr>
          <p:nvPr/>
        </p:nvPicPr>
        <p:blipFill>
          <a:blip r:embed="rId3" cstate="print"/>
          <a:srcRect/>
          <a:stretch>
            <a:fillRect/>
          </a:stretch>
        </p:blipFill>
        <p:spPr bwMode="auto">
          <a:xfrm>
            <a:off x="228600" y="704850"/>
            <a:ext cx="2336800" cy="1657350"/>
          </a:xfrm>
          <a:prstGeom prst="rect">
            <a:avLst/>
          </a:prstGeom>
          <a:noFill/>
          <a:ln w="9525">
            <a:noFill/>
            <a:miter lim="800000"/>
            <a:headEnd/>
            <a:tailEnd/>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304800"/>
            <a:ext cx="8229600" cy="1219200"/>
          </a:xfrm>
        </p:spPr>
        <p:txBody>
          <a:bodyPr/>
          <a:lstStyle/>
          <a:p>
            <a:r>
              <a:rPr lang="en-US" dirty="0" smtClean="0"/>
              <a:t>                    </a:t>
            </a:r>
            <a:r>
              <a:rPr lang="en-US" b="1" dirty="0" smtClean="0">
                <a:solidFill>
                  <a:srgbClr val="FF0000"/>
                </a:solidFill>
              </a:rPr>
              <a:t>The Washington 2% Opportunity</a:t>
            </a:r>
          </a:p>
        </p:txBody>
      </p:sp>
      <p:pic>
        <p:nvPicPr>
          <p:cNvPr id="15363" name="Picture 3" descr="goals.jpg"/>
          <p:cNvPicPr>
            <a:picLocks noChangeAspect="1"/>
          </p:cNvPicPr>
          <p:nvPr/>
        </p:nvPicPr>
        <p:blipFill>
          <a:blip r:embed="rId2" cstate="print"/>
          <a:srcRect/>
          <a:stretch>
            <a:fillRect/>
          </a:stretch>
        </p:blipFill>
        <p:spPr bwMode="auto">
          <a:xfrm>
            <a:off x="457200" y="957263"/>
            <a:ext cx="2133600" cy="1481137"/>
          </a:xfrm>
          <a:prstGeom prst="rect">
            <a:avLst/>
          </a:prstGeom>
          <a:noFill/>
          <a:ln w="9525">
            <a:noFill/>
            <a:miter lim="800000"/>
            <a:headEnd/>
            <a:tailEnd/>
          </a:ln>
        </p:spPr>
      </p:pic>
      <p:graphicFrame>
        <p:nvGraphicFramePr>
          <p:cNvPr id="6" name="Content Placeholder 5"/>
          <p:cNvGraphicFramePr>
            <a:graphicFrameLocks noGrp="1"/>
          </p:cNvGraphicFramePr>
          <p:nvPr>
            <p:ph idx="1"/>
          </p:nvPr>
        </p:nvGraphicFramePr>
        <p:xfrm>
          <a:off x="3048000" y="2133600"/>
          <a:ext cx="5791200" cy="3500120"/>
        </p:xfrm>
        <a:graphic>
          <a:graphicData uri="http://schemas.openxmlformats.org/drawingml/2006/table">
            <a:tbl>
              <a:tblPr firstRow="1" bandRow="1">
                <a:tableStyleId>{5C22544A-7EE6-4342-B048-85BDC9FD1C3A}</a:tableStyleId>
              </a:tblPr>
              <a:tblGrid>
                <a:gridCol w="1930400"/>
                <a:gridCol w="1930400"/>
                <a:gridCol w="1930400"/>
              </a:tblGrid>
              <a:tr h="469900">
                <a:tc>
                  <a:txBody>
                    <a:bodyPr/>
                    <a:lstStyle/>
                    <a:p>
                      <a:pPr algn="ctr"/>
                      <a:r>
                        <a:rPr lang="en-US" dirty="0" smtClean="0"/>
                        <a:t>Chapter</a:t>
                      </a:r>
                      <a:endParaRPr lang="en-US" dirty="0"/>
                    </a:p>
                  </a:txBody>
                  <a:tcPr/>
                </a:tc>
                <a:tc>
                  <a:txBody>
                    <a:bodyPr/>
                    <a:lstStyle/>
                    <a:p>
                      <a:pPr algn="ctr"/>
                      <a:r>
                        <a:rPr lang="en-US" dirty="0" smtClean="0"/>
                        <a:t>People with</a:t>
                      </a:r>
                    </a:p>
                    <a:p>
                      <a:pPr algn="ctr"/>
                      <a:r>
                        <a:rPr lang="en-US" dirty="0" smtClean="0"/>
                        <a:t>Hearing Loss</a:t>
                      </a:r>
                      <a:endParaRPr lang="en-US" dirty="0"/>
                    </a:p>
                  </a:txBody>
                  <a:tcPr/>
                </a:tc>
                <a:tc>
                  <a:txBody>
                    <a:bodyPr/>
                    <a:lstStyle/>
                    <a:p>
                      <a:pPr algn="ctr"/>
                      <a:r>
                        <a:rPr lang="en-US" dirty="0" smtClean="0"/>
                        <a:t>Suppose 2% </a:t>
                      </a:r>
                    </a:p>
                    <a:p>
                      <a:pPr algn="ctr"/>
                      <a:r>
                        <a:rPr lang="en-US" dirty="0" smtClean="0"/>
                        <a:t>Join</a:t>
                      </a:r>
                      <a:r>
                        <a:rPr lang="en-US" baseline="0" dirty="0" smtClean="0"/>
                        <a:t> Your Chapter</a:t>
                      </a:r>
                      <a:endParaRPr lang="en-US" dirty="0"/>
                    </a:p>
                  </a:txBody>
                  <a:tcPr/>
                </a:tc>
              </a:tr>
              <a:tr h="469900">
                <a:tc>
                  <a:txBody>
                    <a:bodyPr/>
                    <a:lstStyle/>
                    <a:p>
                      <a:r>
                        <a:rPr lang="en-US" dirty="0" smtClean="0"/>
                        <a:t>East</a:t>
                      </a:r>
                      <a:r>
                        <a:rPr lang="en-US" baseline="0" dirty="0" smtClean="0"/>
                        <a:t> Jefferson County WA</a:t>
                      </a:r>
                      <a:endParaRPr lang="en-US" dirty="0"/>
                    </a:p>
                  </a:txBody>
                  <a:tcPr/>
                </a:tc>
                <a:tc>
                  <a:txBody>
                    <a:bodyPr/>
                    <a:lstStyle/>
                    <a:p>
                      <a:r>
                        <a:rPr lang="en-US" dirty="0" smtClean="0"/>
                        <a:t>4,344</a:t>
                      </a:r>
                      <a:endParaRPr lang="en-US" dirty="0"/>
                    </a:p>
                  </a:txBody>
                  <a:tcPr/>
                </a:tc>
                <a:tc>
                  <a:txBody>
                    <a:bodyPr/>
                    <a:lstStyle/>
                    <a:p>
                      <a:r>
                        <a:rPr lang="en-US" sz="1800" b="1" dirty="0" smtClean="0">
                          <a:solidFill>
                            <a:srgbClr val="FF0000"/>
                          </a:solidFill>
                        </a:rPr>
                        <a:t> 87 Members</a:t>
                      </a:r>
                      <a:endParaRPr lang="en-US" dirty="0"/>
                    </a:p>
                  </a:txBody>
                  <a:tcPr/>
                </a:tc>
              </a:tr>
              <a:tr h="469900">
                <a:tc>
                  <a:txBody>
                    <a:bodyPr/>
                    <a:lstStyle/>
                    <a:p>
                      <a:r>
                        <a:rPr lang="en-US" dirty="0" smtClean="0"/>
                        <a:t>Renton</a:t>
                      </a:r>
                      <a:r>
                        <a:rPr lang="en-US" baseline="0" dirty="0" smtClean="0"/>
                        <a:t> WA</a:t>
                      </a:r>
                      <a:endParaRPr lang="en-US" dirty="0"/>
                    </a:p>
                  </a:txBody>
                  <a:tcPr/>
                </a:tc>
                <a:tc>
                  <a:txBody>
                    <a:bodyPr/>
                    <a:lstStyle/>
                    <a:p>
                      <a:r>
                        <a:rPr lang="en-US" dirty="0" smtClean="0"/>
                        <a:t>18,185</a:t>
                      </a:r>
                      <a:endParaRPr lang="en-US" dirty="0"/>
                    </a:p>
                  </a:txBody>
                  <a:tcPr/>
                </a:tc>
                <a:tc>
                  <a:txBody>
                    <a:bodyPr/>
                    <a:lstStyle/>
                    <a:p>
                      <a:r>
                        <a:rPr lang="en-US" sz="1800" b="1" dirty="0" smtClean="0">
                          <a:solidFill>
                            <a:srgbClr val="FF0000"/>
                          </a:solidFill>
                        </a:rPr>
                        <a:t> 364 Members</a:t>
                      </a:r>
                      <a:endParaRPr lang="en-US" dirty="0"/>
                    </a:p>
                  </a:txBody>
                  <a:tcPr/>
                </a:tc>
              </a:tr>
              <a:tr h="469900">
                <a:tc>
                  <a:txBody>
                    <a:bodyPr/>
                    <a:lstStyle/>
                    <a:p>
                      <a:r>
                        <a:rPr lang="en-US" dirty="0" smtClean="0"/>
                        <a:t>Spokane</a:t>
                      </a:r>
                      <a:r>
                        <a:rPr lang="en-US" baseline="0" dirty="0" smtClean="0"/>
                        <a:t> WA</a:t>
                      </a:r>
                      <a:endParaRPr lang="en-US" dirty="0"/>
                    </a:p>
                  </a:txBody>
                  <a:tcPr/>
                </a:tc>
                <a:tc>
                  <a:txBody>
                    <a:bodyPr/>
                    <a:lstStyle/>
                    <a:p>
                      <a:r>
                        <a:rPr lang="en-US" dirty="0" smtClean="0"/>
                        <a:t>133, 249</a:t>
                      </a:r>
                      <a:endParaRPr lang="en-US" dirty="0"/>
                    </a:p>
                  </a:txBody>
                  <a:tcPr/>
                </a:tc>
                <a:tc>
                  <a:txBody>
                    <a:bodyPr/>
                    <a:lstStyle/>
                    <a:p>
                      <a:r>
                        <a:rPr lang="en-US" sz="1800" b="1" dirty="0" smtClean="0">
                          <a:solidFill>
                            <a:srgbClr val="FF0000"/>
                          </a:solidFill>
                        </a:rPr>
                        <a:t> 2665 Members</a:t>
                      </a:r>
                      <a:endParaRPr lang="en-US" dirty="0"/>
                    </a:p>
                  </a:txBody>
                  <a:tcPr/>
                </a:tc>
              </a:tr>
              <a:tr h="469900">
                <a:tc>
                  <a:txBody>
                    <a:bodyPr/>
                    <a:lstStyle/>
                    <a:p>
                      <a:r>
                        <a:rPr lang="en-US" dirty="0" smtClean="0"/>
                        <a:t>Tacoma-Seattle Area	</a:t>
                      </a:r>
                      <a:endParaRPr lang="en-US" dirty="0"/>
                    </a:p>
                  </a:txBody>
                  <a:tcPr/>
                </a:tc>
                <a:tc>
                  <a:txBody>
                    <a:bodyPr/>
                    <a:lstStyle/>
                    <a:p>
                      <a:r>
                        <a:rPr lang="en-US" dirty="0" smtClean="0"/>
                        <a:t>687,962</a:t>
                      </a:r>
                      <a:endParaRPr lang="en-US" dirty="0"/>
                    </a:p>
                  </a:txBody>
                  <a:tcPr/>
                </a:tc>
                <a:tc>
                  <a:txBody>
                    <a:bodyPr/>
                    <a:lstStyle/>
                    <a:p>
                      <a:r>
                        <a:rPr lang="en-US" sz="1800" b="1" dirty="0" smtClean="0">
                          <a:solidFill>
                            <a:srgbClr val="FF0000"/>
                          </a:solidFill>
                        </a:rPr>
                        <a:t> 13,739 Members</a:t>
                      </a:r>
                      <a:endParaRPr lang="en-US" dirty="0"/>
                    </a:p>
                  </a:txBody>
                  <a:tcPr/>
                </a:tc>
              </a:tr>
              <a:tr h="469900">
                <a:tc>
                  <a:txBody>
                    <a:bodyPr/>
                    <a:lstStyle/>
                    <a:p>
                      <a:r>
                        <a:rPr lang="en-US" dirty="0" smtClean="0"/>
                        <a:t>Washington State Opportunity</a:t>
                      </a:r>
                      <a:endParaRPr lang="en-US" dirty="0"/>
                    </a:p>
                  </a:txBody>
                  <a:tcPr/>
                </a:tc>
                <a:tc>
                  <a:txBody>
                    <a:bodyPr/>
                    <a:lstStyle/>
                    <a:p>
                      <a:r>
                        <a:rPr lang="en-US" b="1" dirty="0" smtClean="0"/>
                        <a:t>843,740 people</a:t>
                      </a:r>
                      <a:r>
                        <a:rPr lang="en-US" sz="1800" dirty="0" smtClean="0"/>
                        <a:t>	</a:t>
                      </a:r>
                      <a:endParaRPr lang="en-US" dirty="0"/>
                    </a:p>
                  </a:txBody>
                  <a:tcPr/>
                </a:tc>
                <a:tc>
                  <a:txBody>
                    <a:bodyPr/>
                    <a:lstStyle/>
                    <a:p>
                      <a:r>
                        <a:rPr lang="en-US" sz="1800" b="1" dirty="0" smtClean="0">
                          <a:solidFill>
                            <a:srgbClr val="FF0000"/>
                          </a:solidFill>
                        </a:rPr>
                        <a:t> 16,875 Members</a:t>
                      </a:r>
                      <a:endParaRPr lang="en-US" dirty="0"/>
                    </a:p>
                  </a:txBody>
                  <a:tcPr/>
                </a:tc>
              </a:tr>
            </a:tbl>
          </a:graphicData>
        </a:graphic>
      </p:graphicFrame>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76200"/>
            <a:ext cx="8229600" cy="1219200"/>
          </a:xfrm>
        </p:spPr>
        <p:txBody>
          <a:bodyPr/>
          <a:lstStyle/>
          <a:p>
            <a:r>
              <a:rPr lang="en-US" dirty="0" smtClean="0"/>
              <a:t>               </a:t>
            </a:r>
            <a:r>
              <a:rPr lang="en-US" b="1" dirty="0" smtClean="0">
                <a:solidFill>
                  <a:srgbClr val="FF0000"/>
                </a:solidFill>
              </a:rPr>
              <a:t>The Oregon Opportunity</a:t>
            </a:r>
          </a:p>
        </p:txBody>
      </p:sp>
      <p:pic>
        <p:nvPicPr>
          <p:cNvPr id="14339" name="Picture 3" descr="goals.jpg"/>
          <p:cNvPicPr>
            <a:picLocks noChangeAspect="1"/>
          </p:cNvPicPr>
          <p:nvPr/>
        </p:nvPicPr>
        <p:blipFill>
          <a:blip r:embed="rId2" cstate="print"/>
          <a:srcRect/>
          <a:stretch>
            <a:fillRect/>
          </a:stretch>
        </p:blipFill>
        <p:spPr bwMode="auto">
          <a:xfrm>
            <a:off x="152400" y="457200"/>
            <a:ext cx="2319337" cy="1676400"/>
          </a:xfrm>
          <a:prstGeom prst="rect">
            <a:avLst/>
          </a:prstGeom>
          <a:noFill/>
          <a:ln w="9525">
            <a:noFill/>
            <a:miter lim="800000"/>
            <a:headEnd/>
            <a:tailEnd/>
          </a:ln>
        </p:spPr>
      </p:pic>
      <p:graphicFrame>
        <p:nvGraphicFramePr>
          <p:cNvPr id="6" name="Content Placeholder 5"/>
          <p:cNvGraphicFramePr>
            <a:graphicFrameLocks noGrp="1"/>
          </p:cNvGraphicFramePr>
          <p:nvPr>
            <p:ph idx="1"/>
          </p:nvPr>
        </p:nvGraphicFramePr>
        <p:xfrm>
          <a:off x="1752600" y="1933304"/>
          <a:ext cx="7239000" cy="3764278"/>
        </p:xfrm>
        <a:graphic>
          <a:graphicData uri="http://schemas.openxmlformats.org/drawingml/2006/table">
            <a:tbl>
              <a:tblPr firstRow="1" bandRow="1">
                <a:tableStyleId>{5C22544A-7EE6-4342-B048-85BDC9FD1C3A}</a:tableStyleId>
              </a:tblPr>
              <a:tblGrid>
                <a:gridCol w="2413000"/>
                <a:gridCol w="2413000"/>
                <a:gridCol w="2413000"/>
              </a:tblGrid>
              <a:tr h="446314">
                <a:tc>
                  <a:txBody>
                    <a:bodyPr/>
                    <a:lstStyle/>
                    <a:p>
                      <a:pPr algn="ctr"/>
                      <a:r>
                        <a:rPr lang="en-US" dirty="0" smtClean="0"/>
                        <a:t>Chapter</a:t>
                      </a:r>
                      <a:endParaRPr lang="en-US" dirty="0"/>
                    </a:p>
                  </a:txBody>
                  <a:tcPr/>
                </a:tc>
                <a:tc>
                  <a:txBody>
                    <a:bodyPr/>
                    <a:lstStyle/>
                    <a:p>
                      <a:pPr algn="ctr"/>
                      <a:r>
                        <a:rPr lang="en-US" dirty="0" smtClean="0"/>
                        <a:t>2010 Census</a:t>
                      </a:r>
                      <a:r>
                        <a:rPr lang="en-US" baseline="0" dirty="0" smtClean="0"/>
                        <a:t> </a:t>
                      </a:r>
                    </a:p>
                    <a:p>
                      <a:pPr algn="ctr"/>
                      <a:r>
                        <a:rPr lang="en-US" baseline="0" dirty="0" smtClean="0"/>
                        <a:t>population</a:t>
                      </a:r>
                      <a:endParaRPr lang="en-US" dirty="0"/>
                    </a:p>
                  </a:txBody>
                  <a:tcPr/>
                </a:tc>
                <a:tc>
                  <a:txBody>
                    <a:bodyPr/>
                    <a:lstStyle/>
                    <a:p>
                      <a:r>
                        <a:rPr lang="en-US" dirty="0" smtClean="0"/>
                        <a:t>People</a:t>
                      </a:r>
                      <a:r>
                        <a:rPr lang="en-US" baseline="0" dirty="0" smtClean="0"/>
                        <a:t> w Hearing loss (20%)</a:t>
                      </a:r>
                      <a:endParaRPr lang="en-US" dirty="0"/>
                    </a:p>
                  </a:txBody>
                  <a:tcPr/>
                </a:tc>
              </a:tr>
              <a:tr h="446314">
                <a:tc>
                  <a:txBody>
                    <a:bodyPr/>
                    <a:lstStyle/>
                    <a:p>
                      <a:r>
                        <a:rPr lang="en-US" dirty="0" smtClean="0"/>
                        <a:t>Douglas</a:t>
                      </a:r>
                      <a:r>
                        <a:rPr lang="en-US" baseline="0" dirty="0" smtClean="0"/>
                        <a:t> County OR</a:t>
                      </a:r>
                      <a:endParaRPr lang="en-US" dirty="0"/>
                    </a:p>
                  </a:txBody>
                  <a:tcPr/>
                </a:tc>
                <a:tc>
                  <a:txBody>
                    <a:bodyPr/>
                    <a:lstStyle/>
                    <a:p>
                      <a:r>
                        <a:rPr lang="en-US" dirty="0" smtClean="0"/>
                        <a:t>107,667</a:t>
                      </a:r>
                      <a:endParaRPr lang="en-US" dirty="0"/>
                    </a:p>
                  </a:txBody>
                  <a:tcPr/>
                </a:tc>
                <a:tc>
                  <a:txBody>
                    <a:bodyPr/>
                    <a:lstStyle/>
                    <a:p>
                      <a:r>
                        <a:rPr lang="en-US" dirty="0" smtClean="0"/>
                        <a:t>21,533</a:t>
                      </a:r>
                      <a:endParaRPr lang="en-US" dirty="0"/>
                    </a:p>
                  </a:txBody>
                  <a:tcPr/>
                </a:tc>
              </a:tr>
              <a:tr h="446314">
                <a:tc>
                  <a:txBody>
                    <a:bodyPr/>
                    <a:lstStyle/>
                    <a:p>
                      <a:r>
                        <a:rPr lang="en-US" dirty="0" smtClean="0"/>
                        <a:t>Lane</a:t>
                      </a:r>
                      <a:r>
                        <a:rPr lang="en-US" baseline="0" dirty="0" smtClean="0"/>
                        <a:t> County OR</a:t>
                      </a:r>
                      <a:endParaRPr lang="en-US" dirty="0"/>
                    </a:p>
                  </a:txBody>
                  <a:tcPr/>
                </a:tc>
                <a:tc>
                  <a:txBody>
                    <a:bodyPr/>
                    <a:lstStyle/>
                    <a:p>
                      <a:r>
                        <a:rPr lang="en-US" dirty="0" smtClean="0"/>
                        <a:t>351,715</a:t>
                      </a:r>
                      <a:endParaRPr lang="en-US" dirty="0"/>
                    </a:p>
                  </a:txBody>
                  <a:tcPr/>
                </a:tc>
                <a:tc>
                  <a:txBody>
                    <a:bodyPr/>
                    <a:lstStyle/>
                    <a:p>
                      <a:r>
                        <a:rPr lang="en-US" dirty="0" smtClean="0"/>
                        <a:t>70,343</a:t>
                      </a:r>
                      <a:endParaRPr lang="en-US" dirty="0"/>
                    </a:p>
                  </a:txBody>
                  <a:tcPr/>
                </a:tc>
              </a:tr>
              <a:tr h="446314">
                <a:tc>
                  <a:txBody>
                    <a:bodyPr/>
                    <a:lstStyle/>
                    <a:p>
                      <a:r>
                        <a:rPr lang="en-US" dirty="0" smtClean="0"/>
                        <a:t>Linn</a:t>
                      </a:r>
                      <a:r>
                        <a:rPr lang="en-US" baseline="0" dirty="0" smtClean="0"/>
                        <a:t> &amp; Benton OR</a:t>
                      </a:r>
                      <a:endParaRPr lang="en-US" dirty="0"/>
                    </a:p>
                  </a:txBody>
                  <a:tcPr/>
                </a:tc>
                <a:tc>
                  <a:txBody>
                    <a:bodyPr/>
                    <a:lstStyle/>
                    <a:p>
                      <a:r>
                        <a:rPr lang="en-US" dirty="0" smtClean="0"/>
                        <a:t>202,248</a:t>
                      </a:r>
                      <a:endParaRPr lang="en-US" dirty="0"/>
                    </a:p>
                  </a:txBody>
                  <a:tcPr/>
                </a:tc>
                <a:tc>
                  <a:txBody>
                    <a:bodyPr/>
                    <a:lstStyle/>
                    <a:p>
                      <a:r>
                        <a:rPr lang="en-US" dirty="0" smtClean="0"/>
                        <a:t>40,450</a:t>
                      </a:r>
                      <a:endParaRPr lang="en-US" dirty="0"/>
                    </a:p>
                  </a:txBody>
                  <a:tcPr/>
                </a:tc>
              </a:tr>
              <a:tr h="446314">
                <a:tc>
                  <a:txBody>
                    <a:bodyPr/>
                    <a:lstStyle/>
                    <a:p>
                      <a:r>
                        <a:rPr lang="en-US" dirty="0" smtClean="0"/>
                        <a:t>Portland</a:t>
                      </a:r>
                      <a:r>
                        <a:rPr lang="en-US" baseline="0" dirty="0" smtClean="0"/>
                        <a:t> OR</a:t>
                      </a:r>
                      <a:r>
                        <a:rPr lang="en-US" dirty="0" smtClean="0"/>
                        <a:t>	</a:t>
                      </a:r>
                      <a:endParaRPr lang="en-US" dirty="0"/>
                    </a:p>
                  </a:txBody>
                  <a:tcPr/>
                </a:tc>
                <a:tc>
                  <a:txBody>
                    <a:bodyPr/>
                    <a:lstStyle/>
                    <a:p>
                      <a:r>
                        <a:rPr lang="en-US" dirty="0" smtClean="0"/>
                        <a:t>2,226,009</a:t>
                      </a:r>
                      <a:endParaRPr lang="en-US" dirty="0"/>
                    </a:p>
                  </a:txBody>
                  <a:tcPr/>
                </a:tc>
                <a:tc>
                  <a:txBody>
                    <a:bodyPr/>
                    <a:lstStyle/>
                    <a:p>
                      <a:r>
                        <a:rPr lang="en-US" dirty="0" smtClean="0"/>
                        <a:t>445,202</a:t>
                      </a:r>
                      <a:endParaRPr lang="en-US" dirty="0"/>
                    </a:p>
                  </a:txBody>
                  <a:tcPr/>
                </a:tc>
              </a:tr>
              <a:tr h="446314">
                <a:tc>
                  <a:txBody>
                    <a:bodyPr/>
                    <a:lstStyle/>
                    <a:p>
                      <a:r>
                        <a:rPr lang="en-US" dirty="0" smtClean="0"/>
                        <a:t>Salem OR</a:t>
                      </a:r>
                      <a:endParaRPr lang="en-US" dirty="0"/>
                    </a:p>
                  </a:txBody>
                  <a:tcPr/>
                </a:tc>
                <a:tc>
                  <a:txBody>
                    <a:bodyPr/>
                    <a:lstStyle/>
                    <a:p>
                      <a:r>
                        <a:rPr lang="en-US" dirty="0" smtClean="0"/>
                        <a:t>390,738</a:t>
                      </a:r>
                      <a:endParaRPr lang="en-US" dirty="0"/>
                    </a:p>
                  </a:txBody>
                  <a:tcPr/>
                </a:tc>
                <a:tc>
                  <a:txBody>
                    <a:bodyPr/>
                    <a:lstStyle/>
                    <a:p>
                      <a:r>
                        <a:rPr lang="en-US" dirty="0" smtClean="0"/>
                        <a:t>78,148</a:t>
                      </a:r>
                      <a:endParaRPr lang="en-US" dirty="0"/>
                    </a:p>
                  </a:txBody>
                  <a:tcPr/>
                </a:tc>
              </a:tr>
              <a:tr h="446314">
                <a:tc>
                  <a:txBody>
                    <a:bodyPr/>
                    <a:lstStyle/>
                    <a:p>
                      <a:r>
                        <a:rPr lang="en-US" dirty="0" smtClean="0"/>
                        <a:t>Whatcom OR</a:t>
                      </a:r>
                      <a:endParaRPr lang="en-US" dirty="0"/>
                    </a:p>
                  </a:txBody>
                  <a:tcPr/>
                </a:tc>
                <a:tc>
                  <a:txBody>
                    <a:bodyPr/>
                    <a:lstStyle/>
                    <a:p>
                      <a:r>
                        <a:rPr lang="en-US" dirty="0" smtClean="0"/>
                        <a:t>??</a:t>
                      </a:r>
                      <a:endParaRPr lang="en-US" dirty="0"/>
                    </a:p>
                  </a:txBody>
                  <a:tcPr/>
                </a:tc>
                <a:tc>
                  <a:txBody>
                    <a:bodyPr/>
                    <a:lstStyle/>
                    <a:p>
                      <a:r>
                        <a:rPr lang="en-US" dirty="0" smtClean="0"/>
                        <a:t>??</a:t>
                      </a:r>
                      <a:endParaRPr lang="en-US" dirty="0"/>
                    </a:p>
                  </a:txBody>
                  <a:tcPr/>
                </a:tc>
              </a:tr>
              <a:tr h="446314">
                <a:tc>
                  <a:txBody>
                    <a:bodyPr/>
                    <a:lstStyle/>
                    <a:p>
                      <a:r>
                        <a:rPr lang="en-US" b="1" dirty="0" smtClean="0"/>
                        <a:t>Total</a:t>
                      </a:r>
                      <a:endParaRPr lang="en-US" dirty="0"/>
                    </a:p>
                  </a:txBody>
                  <a:tcPr/>
                </a:tc>
                <a:tc>
                  <a:txBody>
                    <a:bodyPr/>
                    <a:lstStyle/>
                    <a:p>
                      <a:r>
                        <a:rPr lang="en-US" dirty="0" smtClean="0"/>
                        <a:t>3,</a:t>
                      </a:r>
                      <a:r>
                        <a:rPr lang="en-US" baseline="0" dirty="0" smtClean="0"/>
                        <a:t> 278, 377</a:t>
                      </a:r>
                      <a:r>
                        <a:rPr lang="en-US" dirty="0" smtClean="0"/>
                        <a:t> people</a:t>
                      </a:r>
                      <a:endParaRPr lang="en-US" dirty="0"/>
                    </a:p>
                  </a:txBody>
                  <a:tcPr/>
                </a:tc>
                <a:tc>
                  <a:txBody>
                    <a:bodyPr/>
                    <a:lstStyle/>
                    <a:p>
                      <a:r>
                        <a:rPr lang="en-US" b="1" dirty="0" smtClean="0"/>
                        <a:t> 655,676 people	</a:t>
                      </a:r>
                      <a:endParaRPr lang="en-US" dirty="0"/>
                    </a:p>
                  </a:txBody>
                  <a:tcPr/>
                </a:tc>
              </a:tr>
            </a:tbl>
          </a:graphicData>
        </a:graphic>
      </p:graphicFrame>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a:xfrm>
            <a:off x="493713" y="0"/>
            <a:ext cx="8229600" cy="895350"/>
          </a:xfrm>
        </p:spPr>
        <p:txBody>
          <a:bodyPr/>
          <a:lstStyle/>
          <a:p>
            <a:r>
              <a:rPr lang="en-US" smtClean="0"/>
              <a:t>			</a:t>
            </a:r>
            <a:r>
              <a:rPr lang="en-US" b="1" smtClean="0"/>
              <a:t>Outreach</a:t>
            </a:r>
          </a:p>
        </p:txBody>
      </p:sp>
      <p:sp>
        <p:nvSpPr>
          <p:cNvPr id="3" name="Content Placeholder 2"/>
          <p:cNvSpPr>
            <a:spLocks noGrp="1"/>
          </p:cNvSpPr>
          <p:nvPr>
            <p:ph idx="1"/>
          </p:nvPr>
        </p:nvSpPr>
        <p:spPr>
          <a:xfrm>
            <a:off x="3810000" y="1047750"/>
            <a:ext cx="5257800" cy="4438650"/>
          </a:xfrm>
        </p:spPr>
        <p:txBody>
          <a:bodyPr>
            <a:normAutofit fontScale="92500" lnSpcReduction="20000"/>
          </a:bodyPr>
          <a:lstStyle/>
          <a:p>
            <a:pPr marL="0" indent="0">
              <a:buFont typeface="Arial" charset="0"/>
              <a:buNone/>
              <a:defRPr/>
            </a:pPr>
            <a:r>
              <a:rPr lang="en-US" b="1" dirty="0"/>
              <a:t>Presentations</a:t>
            </a:r>
          </a:p>
          <a:p>
            <a:pPr>
              <a:buFont typeface="Arial" charset="0"/>
              <a:buChar char="•"/>
              <a:defRPr/>
            </a:pPr>
            <a:r>
              <a:rPr lang="en-US" dirty="0"/>
              <a:t>Community Residences</a:t>
            </a:r>
          </a:p>
          <a:p>
            <a:pPr>
              <a:buFont typeface="Arial" charset="0"/>
              <a:buChar char="•"/>
              <a:defRPr/>
            </a:pPr>
            <a:r>
              <a:rPr lang="en-US" dirty="0" err="1"/>
              <a:t>Sertoma</a:t>
            </a:r>
            <a:r>
              <a:rPr lang="en-US" dirty="0"/>
              <a:t>/Lions/Rotary Clubs</a:t>
            </a:r>
          </a:p>
          <a:p>
            <a:pPr>
              <a:buFont typeface="Arial" charset="0"/>
              <a:buChar char="•"/>
              <a:defRPr/>
            </a:pPr>
            <a:r>
              <a:rPr lang="en-US" dirty="0"/>
              <a:t>Audiologist Education Events</a:t>
            </a:r>
          </a:p>
          <a:p>
            <a:pPr>
              <a:buFont typeface="Arial" charset="0"/>
              <a:buChar char="•"/>
              <a:defRPr/>
            </a:pPr>
            <a:endParaRPr lang="en-US" dirty="0"/>
          </a:p>
          <a:p>
            <a:pPr marL="0" indent="0">
              <a:buFont typeface="Arial" charset="0"/>
              <a:buNone/>
              <a:defRPr/>
            </a:pPr>
            <a:r>
              <a:rPr lang="en-US" b="1" dirty="0"/>
              <a:t>Information Support Booths</a:t>
            </a:r>
          </a:p>
          <a:p>
            <a:pPr>
              <a:buFont typeface="Arial" charset="0"/>
              <a:buChar char="•"/>
              <a:defRPr/>
            </a:pPr>
            <a:r>
              <a:rPr lang="en-US" dirty="0"/>
              <a:t>Health Fairs</a:t>
            </a:r>
          </a:p>
          <a:p>
            <a:pPr>
              <a:buFont typeface="Arial" charset="0"/>
              <a:buChar char="•"/>
              <a:defRPr/>
            </a:pPr>
            <a:r>
              <a:rPr lang="en-US" dirty="0"/>
              <a:t>Farmer’s Markets</a:t>
            </a:r>
          </a:p>
          <a:p>
            <a:pPr>
              <a:buFont typeface="Arial" charset="0"/>
              <a:buChar char="•"/>
              <a:defRPr/>
            </a:pPr>
            <a:r>
              <a:rPr lang="en-US" dirty="0"/>
              <a:t>Community Events</a:t>
            </a:r>
          </a:p>
          <a:p>
            <a:pPr marL="0" indent="0">
              <a:buFont typeface="Arial" charset="0"/>
              <a:buNone/>
              <a:defRPr/>
            </a:pPr>
            <a:endParaRPr lang="en-US" dirty="0"/>
          </a:p>
        </p:txBody>
      </p:sp>
      <p:pic>
        <p:nvPicPr>
          <p:cNvPr id="123908" name="Picture 3" descr="SI 2some.JPG"/>
          <p:cNvPicPr>
            <a:picLocks noChangeAspect="1"/>
          </p:cNvPicPr>
          <p:nvPr/>
        </p:nvPicPr>
        <p:blipFill>
          <a:blip r:embed="rId2" cstate="print"/>
          <a:srcRect/>
          <a:stretch>
            <a:fillRect/>
          </a:stretch>
        </p:blipFill>
        <p:spPr bwMode="auto">
          <a:xfrm>
            <a:off x="228600" y="1908175"/>
            <a:ext cx="2971800" cy="4079875"/>
          </a:xfrm>
          <a:prstGeom prst="rect">
            <a:avLst/>
          </a:prstGeom>
          <a:noFill/>
          <a:ln w="9525">
            <a:noFill/>
            <a:miter lim="800000"/>
            <a:headEnd/>
            <a:tailEnd/>
          </a:ln>
        </p:spPr>
      </p:pic>
      <p:sp>
        <p:nvSpPr>
          <p:cNvPr id="123909" name="TextBox 4"/>
          <p:cNvSpPr txBox="1">
            <a:spLocks noChangeArrowheads="1"/>
          </p:cNvSpPr>
          <p:nvPr/>
        </p:nvSpPr>
        <p:spPr bwMode="auto">
          <a:xfrm>
            <a:off x="533400" y="228600"/>
            <a:ext cx="2801938" cy="1201738"/>
          </a:xfrm>
          <a:prstGeom prst="rect">
            <a:avLst/>
          </a:prstGeom>
          <a:noFill/>
          <a:ln w="9525">
            <a:noFill/>
            <a:miter lim="800000"/>
            <a:headEnd/>
            <a:tailEnd/>
          </a:ln>
        </p:spPr>
        <p:txBody>
          <a:bodyPr>
            <a:spAutoFit/>
          </a:bodyPr>
          <a:lstStyle/>
          <a:p>
            <a:r>
              <a:rPr lang="en-US" sz="2400">
                <a:solidFill>
                  <a:srgbClr val="0000FF"/>
                </a:solidFill>
              </a:rPr>
              <a:t>Partner with an Audiologist to offer FREE SCREENINGS</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ctrTitle"/>
          </p:nvPr>
        </p:nvSpPr>
        <p:spPr>
          <a:xfrm>
            <a:off x="-2895600" y="1371600"/>
            <a:ext cx="8229600" cy="1219200"/>
          </a:xfrm>
        </p:spPr>
        <p:txBody>
          <a:bodyPr/>
          <a:lstStyle/>
          <a:p>
            <a:r>
              <a:rPr lang="en-US" sz="4800" smtClean="0"/>
              <a:t> </a:t>
            </a:r>
          </a:p>
        </p:txBody>
      </p:sp>
      <p:sp>
        <p:nvSpPr>
          <p:cNvPr id="3" name="Subtitle 2"/>
          <p:cNvSpPr>
            <a:spLocks noGrp="1"/>
          </p:cNvSpPr>
          <p:nvPr>
            <p:ph type="subTitle" idx="1"/>
          </p:nvPr>
        </p:nvSpPr>
        <p:spPr>
          <a:xfrm>
            <a:off x="0" y="3090863"/>
            <a:ext cx="5715000" cy="3309937"/>
          </a:xfrm>
        </p:spPr>
        <p:txBody>
          <a:bodyPr>
            <a:normAutofit/>
          </a:bodyPr>
          <a:lstStyle/>
          <a:p>
            <a:pPr>
              <a:buFont typeface="Arial" charset="0"/>
              <a:buNone/>
              <a:defRPr/>
            </a:pPr>
            <a:r>
              <a:rPr lang="en-US" dirty="0">
                <a:solidFill>
                  <a:schemeClr val="tx2">
                    <a:lumMod val="90000"/>
                  </a:schemeClr>
                </a:solidFill>
              </a:rPr>
              <a:t> </a:t>
            </a:r>
            <a:endParaRPr lang="en-US" dirty="0">
              <a:solidFill>
                <a:srgbClr val="EEFF15"/>
              </a:solidFill>
            </a:endParaRPr>
          </a:p>
        </p:txBody>
      </p:sp>
      <p:pic>
        <p:nvPicPr>
          <p:cNvPr id="124932" name="Picture 5" descr="SI 2some.JPG"/>
          <p:cNvPicPr>
            <a:picLocks noChangeAspect="1"/>
          </p:cNvPicPr>
          <p:nvPr/>
        </p:nvPicPr>
        <p:blipFill>
          <a:blip r:embed="rId3" cstate="print"/>
          <a:srcRect/>
          <a:stretch>
            <a:fillRect/>
          </a:stretch>
        </p:blipFill>
        <p:spPr bwMode="auto">
          <a:xfrm>
            <a:off x="4114800" y="1143000"/>
            <a:ext cx="3327400" cy="4567238"/>
          </a:xfrm>
          <a:prstGeom prst="rect">
            <a:avLst/>
          </a:prstGeom>
          <a:noFill/>
          <a:ln w="9525">
            <a:noFill/>
            <a:miter lim="800000"/>
            <a:headEnd/>
            <a:tailEnd/>
          </a:ln>
        </p:spPr>
      </p:pic>
      <p:sp>
        <p:nvSpPr>
          <p:cNvPr id="124933" name="TextBox 5"/>
          <p:cNvSpPr txBox="1">
            <a:spLocks noChangeArrowheads="1"/>
          </p:cNvSpPr>
          <p:nvPr/>
        </p:nvSpPr>
        <p:spPr bwMode="auto">
          <a:xfrm>
            <a:off x="1828800" y="304800"/>
            <a:ext cx="6096000" cy="708025"/>
          </a:xfrm>
          <a:prstGeom prst="rect">
            <a:avLst/>
          </a:prstGeom>
          <a:noFill/>
          <a:ln w="9525">
            <a:noFill/>
            <a:miter lim="800000"/>
            <a:headEnd/>
            <a:tailEnd/>
          </a:ln>
        </p:spPr>
        <p:txBody>
          <a:bodyPr>
            <a:spAutoFit/>
          </a:bodyPr>
          <a:lstStyle/>
          <a:p>
            <a:r>
              <a:rPr lang="en-US" sz="4000" b="1">
                <a:latin typeface="Bank Gothic"/>
                <a:ea typeface="Bank Gothic"/>
                <a:cs typeface="Bank Gothic"/>
              </a:rPr>
              <a:t>Strategic Partnerships</a:t>
            </a:r>
            <a:endParaRPr lang="en-US" sz="4000"/>
          </a:p>
        </p:txBody>
      </p:sp>
    </p:spTree>
  </p:cSld>
  <p:clrMapOvr>
    <a:masterClrMapping/>
  </p:clrMapOvr>
  <p:transition advTm="5935"/>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p:cNvSpPr>
            <a:spLocks noGrp="1"/>
          </p:cNvSpPr>
          <p:nvPr>
            <p:ph type="title"/>
          </p:nvPr>
        </p:nvSpPr>
        <p:spPr>
          <a:xfrm>
            <a:off x="457200" y="0"/>
            <a:ext cx="8229600" cy="1066800"/>
          </a:xfrm>
        </p:spPr>
        <p:txBody>
          <a:bodyPr/>
          <a:lstStyle/>
          <a:p>
            <a:r>
              <a:rPr lang="en-US" b="1" smtClean="0">
                <a:solidFill>
                  <a:srgbClr val="000000"/>
                </a:solidFill>
              </a:rPr>
              <a:t>Free Screenings with Audiologists</a:t>
            </a:r>
          </a:p>
        </p:txBody>
      </p:sp>
      <p:pic>
        <p:nvPicPr>
          <p:cNvPr id="125955" name="Picture 4" descr="All Ears 3.jpg"/>
          <p:cNvPicPr>
            <a:picLocks noChangeAspect="1"/>
          </p:cNvPicPr>
          <p:nvPr/>
        </p:nvPicPr>
        <p:blipFill>
          <a:blip r:embed="rId2" cstate="print"/>
          <a:srcRect/>
          <a:stretch>
            <a:fillRect/>
          </a:stretch>
        </p:blipFill>
        <p:spPr bwMode="auto">
          <a:xfrm>
            <a:off x="3846513" y="1066800"/>
            <a:ext cx="4916487" cy="2819400"/>
          </a:xfrm>
          <a:prstGeom prst="rect">
            <a:avLst/>
          </a:prstGeom>
          <a:noFill/>
          <a:ln w="9525">
            <a:noFill/>
            <a:miter lim="800000"/>
            <a:headEnd/>
            <a:tailEnd/>
          </a:ln>
        </p:spPr>
      </p:pic>
      <p:pic>
        <p:nvPicPr>
          <p:cNvPr id="125956" name="Picture 6" descr="Sarasota-Farmers-Market-2.jpg"/>
          <p:cNvPicPr>
            <a:picLocks noChangeAspect="1"/>
          </p:cNvPicPr>
          <p:nvPr/>
        </p:nvPicPr>
        <p:blipFill>
          <a:blip r:embed="rId3" cstate="print"/>
          <a:srcRect/>
          <a:stretch>
            <a:fillRect/>
          </a:stretch>
        </p:blipFill>
        <p:spPr bwMode="auto">
          <a:xfrm>
            <a:off x="304800" y="1066800"/>
            <a:ext cx="3429000" cy="1981200"/>
          </a:xfrm>
          <a:prstGeom prst="rect">
            <a:avLst/>
          </a:prstGeom>
          <a:noFill/>
          <a:ln w="9525">
            <a:noFill/>
            <a:miter lim="800000"/>
            <a:headEnd/>
            <a:tailEnd/>
          </a:ln>
        </p:spPr>
      </p:pic>
      <p:pic>
        <p:nvPicPr>
          <p:cNvPr id="125957" name="Picture 8" descr="Farmers Market.jpg"/>
          <p:cNvPicPr>
            <a:picLocks noChangeAspect="1"/>
          </p:cNvPicPr>
          <p:nvPr/>
        </p:nvPicPr>
        <p:blipFill>
          <a:blip r:embed="rId4" cstate="print"/>
          <a:srcRect/>
          <a:stretch>
            <a:fillRect/>
          </a:stretch>
        </p:blipFill>
        <p:spPr bwMode="auto">
          <a:xfrm>
            <a:off x="4495800" y="3429000"/>
            <a:ext cx="3522663" cy="2605088"/>
          </a:xfrm>
          <a:prstGeom prst="rect">
            <a:avLst/>
          </a:prstGeom>
          <a:noFill/>
          <a:ln w="9525">
            <a:noFill/>
            <a:miter lim="800000"/>
            <a:headEnd/>
            <a:tailEnd/>
          </a:ln>
        </p:spPr>
      </p:pic>
      <p:pic>
        <p:nvPicPr>
          <p:cNvPr id="125958" name="Picture 3" descr="SI 2some.JPG"/>
          <p:cNvPicPr>
            <a:picLocks noChangeAspect="1"/>
          </p:cNvPicPr>
          <p:nvPr/>
        </p:nvPicPr>
        <p:blipFill>
          <a:blip r:embed="rId5" cstate="print"/>
          <a:srcRect/>
          <a:stretch>
            <a:fillRect/>
          </a:stretch>
        </p:blipFill>
        <p:spPr bwMode="auto">
          <a:xfrm>
            <a:off x="762000" y="3124200"/>
            <a:ext cx="2209800" cy="2841625"/>
          </a:xfrm>
          <a:prstGeom prst="rect">
            <a:avLst/>
          </a:prstGeom>
          <a:noFill/>
          <a:ln w="9525">
            <a:noFill/>
            <a:miter lim="800000"/>
            <a:headEnd/>
            <a:tailEnd/>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p:nvPr>
        </p:nvSpPr>
        <p:spPr>
          <a:xfrm>
            <a:off x="457200" y="0"/>
            <a:ext cx="8229600" cy="1295400"/>
          </a:xfrm>
        </p:spPr>
        <p:txBody>
          <a:bodyPr/>
          <a:lstStyle/>
          <a:p>
            <a:r>
              <a:rPr lang="en-US" smtClean="0"/>
              <a:t>        </a:t>
            </a:r>
            <a:r>
              <a:rPr lang="en-US" b="1" smtClean="0">
                <a:solidFill>
                  <a:srgbClr val="000000"/>
                </a:solidFill>
              </a:rPr>
              <a:t> Special Education Programs</a:t>
            </a:r>
          </a:p>
        </p:txBody>
      </p:sp>
      <p:sp>
        <p:nvSpPr>
          <p:cNvPr id="126979" name="TextBox 2"/>
          <p:cNvSpPr txBox="1">
            <a:spLocks noChangeArrowheads="1"/>
          </p:cNvSpPr>
          <p:nvPr/>
        </p:nvSpPr>
        <p:spPr bwMode="auto">
          <a:xfrm>
            <a:off x="2971800" y="1841500"/>
            <a:ext cx="6019800" cy="3416300"/>
          </a:xfrm>
          <a:prstGeom prst="rect">
            <a:avLst/>
          </a:prstGeom>
          <a:noFill/>
          <a:ln w="9525">
            <a:noFill/>
            <a:miter lim="800000"/>
            <a:headEnd/>
            <a:tailEnd/>
          </a:ln>
        </p:spPr>
        <p:txBody>
          <a:bodyPr>
            <a:spAutoFit/>
          </a:bodyPr>
          <a:lstStyle/>
          <a:p>
            <a:endParaRPr lang="en-US" sz="2400"/>
          </a:p>
          <a:p>
            <a:r>
              <a:rPr lang="en-US" sz="2400" b="1"/>
              <a:t>Lip Reading </a:t>
            </a:r>
            <a:r>
              <a:rPr lang="en-US" sz="2400"/>
              <a:t>		                               Treasure Coast Chapter + Lions Club</a:t>
            </a:r>
          </a:p>
          <a:p>
            <a:endParaRPr lang="en-US" sz="2400"/>
          </a:p>
          <a:p>
            <a:r>
              <a:rPr lang="en-US" sz="2400" b="1"/>
              <a:t>Auditory Training                                    </a:t>
            </a:r>
            <a:r>
              <a:rPr lang="en-US" sz="2400"/>
              <a:t>Sarasota Chapter + USF Audiology</a:t>
            </a:r>
          </a:p>
          <a:p>
            <a:endParaRPr lang="en-US" sz="2400"/>
          </a:p>
          <a:p>
            <a:r>
              <a:rPr lang="en-US" sz="2400" b="1"/>
              <a:t>Convention </a:t>
            </a:r>
            <a:r>
              <a:rPr lang="en-US" sz="2400"/>
              <a:t>			                     Kentucky Chapters + Kentucky CCDHH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a:xfrm rot="10800000" flipV="1">
            <a:off x="152400" y="-228600"/>
            <a:ext cx="8991600" cy="1219200"/>
          </a:xfrm>
        </p:spPr>
        <p:txBody>
          <a:bodyPr/>
          <a:lstStyle/>
          <a:p>
            <a:r>
              <a:rPr lang="en-US" b="1" smtClean="0"/>
              <a:t>CART + Loop Advocacy </a:t>
            </a:r>
            <a:r>
              <a:rPr lang="en-US" smtClean="0"/>
              <a:t>@ Theatre</a:t>
            </a:r>
          </a:p>
        </p:txBody>
      </p:sp>
      <p:pic>
        <p:nvPicPr>
          <p:cNvPr id="128003" name="Picture 4" descr="Comedy 1.jpg"/>
          <p:cNvPicPr>
            <a:picLocks noChangeAspect="1"/>
          </p:cNvPicPr>
          <p:nvPr/>
        </p:nvPicPr>
        <p:blipFill>
          <a:blip r:embed="rId2" cstate="print"/>
          <a:srcRect/>
          <a:stretch>
            <a:fillRect/>
          </a:stretch>
        </p:blipFill>
        <p:spPr bwMode="auto">
          <a:xfrm>
            <a:off x="-11113" y="1023938"/>
            <a:ext cx="9155113" cy="4843462"/>
          </a:xfrm>
          <a:prstGeom prst="rect">
            <a:avLst/>
          </a:prstGeom>
          <a:noFill/>
          <a:ln w="9525">
            <a:noFill/>
            <a:miter lim="800000"/>
            <a:headEnd/>
            <a:tailEnd/>
          </a:ln>
        </p:spPr>
      </p:pic>
      <p:pic>
        <p:nvPicPr>
          <p:cNvPr id="128004" name="Picture 5" descr="Comedy HLAS.png"/>
          <p:cNvPicPr>
            <a:picLocks noChangeAspect="1"/>
          </p:cNvPicPr>
          <p:nvPr/>
        </p:nvPicPr>
        <p:blipFill>
          <a:blip r:embed="rId3" cstate="print"/>
          <a:srcRect/>
          <a:stretch>
            <a:fillRect/>
          </a:stretch>
        </p:blipFill>
        <p:spPr bwMode="auto">
          <a:xfrm>
            <a:off x="76200" y="3322638"/>
            <a:ext cx="2514600" cy="2697162"/>
          </a:xfrm>
          <a:prstGeom prst="rect">
            <a:avLst/>
          </a:prstGeom>
          <a:noFill/>
          <a:ln w="9525">
            <a:noFill/>
            <a:miter lim="800000"/>
            <a:headEnd/>
            <a:tailEnd/>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p:cNvSpPr>
            <a:spLocks noGrp="1"/>
          </p:cNvSpPr>
          <p:nvPr>
            <p:ph type="title"/>
          </p:nvPr>
        </p:nvSpPr>
        <p:spPr>
          <a:xfrm>
            <a:off x="457200" y="0"/>
            <a:ext cx="8229600" cy="1295400"/>
          </a:xfrm>
        </p:spPr>
        <p:txBody>
          <a:bodyPr/>
          <a:lstStyle/>
          <a:p>
            <a:r>
              <a:rPr lang="en-US" smtClean="0"/>
              <a:t>      </a:t>
            </a:r>
            <a:r>
              <a:rPr lang="en-US" b="1" smtClean="0">
                <a:solidFill>
                  <a:srgbClr val="000000"/>
                </a:solidFill>
              </a:rPr>
              <a:t>Advocacy Program</a:t>
            </a:r>
          </a:p>
        </p:txBody>
      </p:sp>
      <p:pic>
        <p:nvPicPr>
          <p:cNvPr id="129027" name="Picture 2" descr="Van Wezel Inside Image.JPG"/>
          <p:cNvPicPr>
            <a:picLocks noChangeAspect="1"/>
          </p:cNvPicPr>
          <p:nvPr/>
        </p:nvPicPr>
        <p:blipFill>
          <a:blip r:embed="rId2" cstate="print"/>
          <a:srcRect/>
          <a:stretch>
            <a:fillRect/>
          </a:stretch>
        </p:blipFill>
        <p:spPr bwMode="auto">
          <a:xfrm>
            <a:off x="76200" y="1066800"/>
            <a:ext cx="9067800" cy="4983163"/>
          </a:xfrm>
          <a:prstGeom prst="rect">
            <a:avLst/>
          </a:prstGeom>
          <a:noFill/>
          <a:ln w="9525">
            <a:noFill/>
            <a:miter lim="800000"/>
            <a:headEnd/>
            <a:tailEnd/>
          </a:ln>
        </p:spPr>
      </p:pic>
      <p:pic>
        <p:nvPicPr>
          <p:cNvPr id="129028" name="Picture 3" descr="LoopSRQ_horiz.jpg"/>
          <p:cNvPicPr>
            <a:picLocks noChangeAspect="1"/>
          </p:cNvPicPr>
          <p:nvPr/>
        </p:nvPicPr>
        <p:blipFill>
          <a:blip r:embed="rId3" cstate="print"/>
          <a:srcRect/>
          <a:stretch>
            <a:fillRect/>
          </a:stretch>
        </p:blipFill>
        <p:spPr bwMode="auto">
          <a:xfrm rot="-825934">
            <a:off x="225425" y="1738313"/>
            <a:ext cx="3835400" cy="914400"/>
          </a:xfrm>
          <a:prstGeom prst="rect">
            <a:avLst/>
          </a:prstGeom>
          <a:noFill/>
          <a:ln w="9525">
            <a:noFill/>
            <a:miter lim="800000"/>
            <a:headEnd/>
            <a:tailEnd/>
          </a:ln>
        </p:spPr>
      </p:pic>
      <p:pic>
        <p:nvPicPr>
          <p:cNvPr id="129029" name="Picture 4" descr="Sertoma logo.gif"/>
          <p:cNvPicPr>
            <a:picLocks noChangeAspect="1"/>
          </p:cNvPicPr>
          <p:nvPr/>
        </p:nvPicPr>
        <p:blipFill>
          <a:blip r:embed="rId4" cstate="print"/>
          <a:srcRect/>
          <a:stretch>
            <a:fillRect/>
          </a:stretch>
        </p:blipFill>
        <p:spPr bwMode="auto">
          <a:xfrm>
            <a:off x="5422900" y="4981575"/>
            <a:ext cx="3632200" cy="889000"/>
          </a:xfrm>
          <a:prstGeom prst="rect">
            <a:avLst/>
          </a:prstGeom>
          <a:noFill/>
          <a:ln w="9525">
            <a:noFill/>
            <a:miter lim="800000"/>
            <a:headEnd/>
            <a:tailEnd/>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ctrTitle"/>
          </p:nvPr>
        </p:nvSpPr>
        <p:spPr>
          <a:xfrm>
            <a:off x="-2895600" y="1371600"/>
            <a:ext cx="8229600" cy="1219200"/>
          </a:xfrm>
        </p:spPr>
        <p:txBody>
          <a:bodyPr/>
          <a:lstStyle/>
          <a:p>
            <a:r>
              <a:rPr lang="en-US" sz="4800" smtClean="0"/>
              <a:t> </a:t>
            </a:r>
          </a:p>
        </p:txBody>
      </p:sp>
      <p:sp>
        <p:nvSpPr>
          <p:cNvPr id="3" name="Subtitle 2"/>
          <p:cNvSpPr>
            <a:spLocks noGrp="1"/>
          </p:cNvSpPr>
          <p:nvPr>
            <p:ph type="subTitle" idx="1"/>
          </p:nvPr>
        </p:nvSpPr>
        <p:spPr>
          <a:xfrm>
            <a:off x="0" y="3090863"/>
            <a:ext cx="5715000" cy="3309937"/>
          </a:xfrm>
        </p:spPr>
        <p:txBody>
          <a:bodyPr>
            <a:normAutofit/>
          </a:bodyPr>
          <a:lstStyle/>
          <a:p>
            <a:pPr>
              <a:buFont typeface="Arial" charset="0"/>
              <a:buNone/>
              <a:defRPr/>
            </a:pPr>
            <a:r>
              <a:rPr lang="en-US" dirty="0">
                <a:solidFill>
                  <a:schemeClr val="tx2">
                    <a:lumMod val="90000"/>
                  </a:schemeClr>
                </a:solidFill>
              </a:rPr>
              <a:t> </a:t>
            </a:r>
            <a:endParaRPr lang="en-US" dirty="0">
              <a:solidFill>
                <a:srgbClr val="EEFF15"/>
              </a:solidFill>
            </a:endParaRPr>
          </a:p>
        </p:txBody>
      </p:sp>
      <p:pic>
        <p:nvPicPr>
          <p:cNvPr id="130052" name="Picture 4" descr="Vets.jpg"/>
          <p:cNvPicPr>
            <a:picLocks noChangeAspect="1"/>
          </p:cNvPicPr>
          <p:nvPr/>
        </p:nvPicPr>
        <p:blipFill>
          <a:blip r:embed="rId3" cstate="print"/>
          <a:srcRect/>
          <a:stretch>
            <a:fillRect/>
          </a:stretch>
        </p:blipFill>
        <p:spPr bwMode="auto">
          <a:xfrm>
            <a:off x="-65088" y="1341438"/>
            <a:ext cx="9209088" cy="4678362"/>
          </a:xfrm>
          <a:prstGeom prst="rect">
            <a:avLst/>
          </a:prstGeom>
          <a:noFill/>
          <a:ln w="9525">
            <a:noFill/>
            <a:miter lim="800000"/>
            <a:headEnd/>
            <a:tailEnd/>
          </a:ln>
        </p:spPr>
      </p:pic>
      <p:sp>
        <p:nvSpPr>
          <p:cNvPr id="130053" name="TextBox 5"/>
          <p:cNvSpPr txBox="1">
            <a:spLocks noChangeArrowheads="1"/>
          </p:cNvSpPr>
          <p:nvPr/>
        </p:nvSpPr>
        <p:spPr bwMode="auto">
          <a:xfrm>
            <a:off x="3124200" y="358775"/>
            <a:ext cx="2514600" cy="708025"/>
          </a:xfrm>
          <a:prstGeom prst="rect">
            <a:avLst/>
          </a:prstGeom>
          <a:noFill/>
          <a:ln w="9525">
            <a:noFill/>
            <a:miter lim="800000"/>
            <a:headEnd/>
            <a:tailEnd/>
          </a:ln>
        </p:spPr>
        <p:txBody>
          <a:bodyPr>
            <a:spAutoFit/>
          </a:bodyPr>
          <a:lstStyle/>
          <a:p>
            <a:r>
              <a:rPr lang="en-US" sz="4000" b="1">
                <a:latin typeface="Bank Gothic"/>
                <a:ea typeface="Bank Gothic"/>
                <a:cs typeface="Bank Gothic"/>
              </a:rPr>
              <a:t>Veterans</a:t>
            </a:r>
            <a:endParaRPr lang="en-US" sz="4000"/>
          </a:p>
        </p:txBody>
      </p:sp>
    </p:spTree>
  </p:cSld>
  <p:clrMapOvr>
    <a:masterClrMapping/>
  </p:clrMapOvr>
  <p:transition advTm="5935"/>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76200"/>
            <a:ext cx="8229600" cy="1219200"/>
          </a:xfrm>
        </p:spPr>
        <p:txBody>
          <a:bodyPr/>
          <a:lstStyle/>
          <a:p>
            <a:r>
              <a:rPr lang="en-US" dirty="0" smtClean="0"/>
              <a:t>               </a:t>
            </a:r>
            <a:r>
              <a:rPr lang="en-US" b="1" dirty="0" smtClean="0">
                <a:solidFill>
                  <a:srgbClr val="FF0000"/>
                </a:solidFill>
              </a:rPr>
              <a:t>The Oregon Opportunity</a:t>
            </a:r>
          </a:p>
        </p:txBody>
      </p:sp>
      <p:pic>
        <p:nvPicPr>
          <p:cNvPr id="14339" name="Picture 3" descr="goals.jpg"/>
          <p:cNvPicPr>
            <a:picLocks noChangeAspect="1"/>
          </p:cNvPicPr>
          <p:nvPr/>
        </p:nvPicPr>
        <p:blipFill>
          <a:blip r:embed="rId2" cstate="print"/>
          <a:srcRect/>
          <a:stretch>
            <a:fillRect/>
          </a:stretch>
        </p:blipFill>
        <p:spPr bwMode="auto">
          <a:xfrm>
            <a:off x="152400" y="457200"/>
            <a:ext cx="2319337" cy="1676400"/>
          </a:xfrm>
          <a:prstGeom prst="rect">
            <a:avLst/>
          </a:prstGeom>
          <a:noFill/>
          <a:ln w="9525">
            <a:noFill/>
            <a:miter lim="800000"/>
            <a:headEnd/>
            <a:tailEnd/>
          </a:ln>
        </p:spPr>
      </p:pic>
      <p:graphicFrame>
        <p:nvGraphicFramePr>
          <p:cNvPr id="6" name="Content Placeholder 5"/>
          <p:cNvGraphicFramePr>
            <a:graphicFrameLocks noGrp="1"/>
          </p:cNvGraphicFramePr>
          <p:nvPr>
            <p:ph idx="1"/>
          </p:nvPr>
        </p:nvGraphicFramePr>
        <p:xfrm>
          <a:off x="1752600" y="1933304"/>
          <a:ext cx="7239000" cy="3764278"/>
        </p:xfrm>
        <a:graphic>
          <a:graphicData uri="http://schemas.openxmlformats.org/drawingml/2006/table">
            <a:tbl>
              <a:tblPr firstRow="1" bandRow="1">
                <a:tableStyleId>{5C22544A-7EE6-4342-B048-85BDC9FD1C3A}</a:tableStyleId>
              </a:tblPr>
              <a:tblGrid>
                <a:gridCol w="2413000"/>
                <a:gridCol w="2413000"/>
                <a:gridCol w="2413000"/>
              </a:tblGrid>
              <a:tr h="446314">
                <a:tc>
                  <a:txBody>
                    <a:bodyPr/>
                    <a:lstStyle/>
                    <a:p>
                      <a:pPr algn="ctr"/>
                      <a:r>
                        <a:rPr lang="en-US" dirty="0" smtClean="0"/>
                        <a:t>Chapter</a:t>
                      </a:r>
                      <a:endParaRPr lang="en-US" dirty="0"/>
                    </a:p>
                  </a:txBody>
                  <a:tcPr/>
                </a:tc>
                <a:tc>
                  <a:txBody>
                    <a:bodyPr/>
                    <a:lstStyle/>
                    <a:p>
                      <a:pPr algn="ctr"/>
                      <a:r>
                        <a:rPr lang="en-US" dirty="0" smtClean="0"/>
                        <a:t>2010 Census</a:t>
                      </a:r>
                      <a:r>
                        <a:rPr lang="en-US" baseline="0" dirty="0" smtClean="0"/>
                        <a:t> </a:t>
                      </a:r>
                    </a:p>
                    <a:p>
                      <a:pPr algn="ctr"/>
                      <a:r>
                        <a:rPr lang="en-US" baseline="0" dirty="0" smtClean="0"/>
                        <a:t>population</a:t>
                      </a:r>
                      <a:endParaRPr lang="en-US" dirty="0"/>
                    </a:p>
                  </a:txBody>
                  <a:tcPr/>
                </a:tc>
                <a:tc>
                  <a:txBody>
                    <a:bodyPr/>
                    <a:lstStyle/>
                    <a:p>
                      <a:r>
                        <a:rPr lang="en-US" dirty="0" smtClean="0"/>
                        <a:t>People</a:t>
                      </a:r>
                      <a:r>
                        <a:rPr lang="en-US" baseline="0" dirty="0" smtClean="0"/>
                        <a:t> w Hearing loss (20%)</a:t>
                      </a:r>
                      <a:endParaRPr lang="en-US" dirty="0"/>
                    </a:p>
                  </a:txBody>
                  <a:tcPr/>
                </a:tc>
              </a:tr>
              <a:tr h="446314">
                <a:tc>
                  <a:txBody>
                    <a:bodyPr/>
                    <a:lstStyle/>
                    <a:p>
                      <a:r>
                        <a:rPr lang="en-US" dirty="0" smtClean="0"/>
                        <a:t>Douglas</a:t>
                      </a:r>
                      <a:r>
                        <a:rPr lang="en-US" baseline="0" dirty="0" smtClean="0"/>
                        <a:t> County OR</a:t>
                      </a:r>
                      <a:endParaRPr lang="en-US" dirty="0"/>
                    </a:p>
                  </a:txBody>
                  <a:tcPr/>
                </a:tc>
                <a:tc>
                  <a:txBody>
                    <a:bodyPr/>
                    <a:lstStyle/>
                    <a:p>
                      <a:r>
                        <a:rPr lang="en-US" dirty="0" smtClean="0"/>
                        <a:t>107,667</a:t>
                      </a:r>
                      <a:endParaRPr lang="en-US" dirty="0"/>
                    </a:p>
                  </a:txBody>
                  <a:tcPr/>
                </a:tc>
                <a:tc>
                  <a:txBody>
                    <a:bodyPr/>
                    <a:lstStyle/>
                    <a:p>
                      <a:r>
                        <a:rPr lang="en-US" dirty="0" smtClean="0"/>
                        <a:t>21,533</a:t>
                      </a:r>
                      <a:endParaRPr lang="en-US" dirty="0"/>
                    </a:p>
                  </a:txBody>
                  <a:tcPr/>
                </a:tc>
              </a:tr>
              <a:tr h="446314">
                <a:tc>
                  <a:txBody>
                    <a:bodyPr/>
                    <a:lstStyle/>
                    <a:p>
                      <a:r>
                        <a:rPr lang="en-US" dirty="0" smtClean="0"/>
                        <a:t>Lane</a:t>
                      </a:r>
                      <a:r>
                        <a:rPr lang="en-US" baseline="0" dirty="0" smtClean="0"/>
                        <a:t> County OR</a:t>
                      </a:r>
                      <a:endParaRPr lang="en-US" dirty="0"/>
                    </a:p>
                  </a:txBody>
                  <a:tcPr/>
                </a:tc>
                <a:tc>
                  <a:txBody>
                    <a:bodyPr/>
                    <a:lstStyle/>
                    <a:p>
                      <a:r>
                        <a:rPr lang="en-US" dirty="0" smtClean="0"/>
                        <a:t>351,715</a:t>
                      </a:r>
                      <a:endParaRPr lang="en-US" dirty="0"/>
                    </a:p>
                  </a:txBody>
                  <a:tcPr/>
                </a:tc>
                <a:tc>
                  <a:txBody>
                    <a:bodyPr/>
                    <a:lstStyle/>
                    <a:p>
                      <a:r>
                        <a:rPr lang="en-US" dirty="0" smtClean="0"/>
                        <a:t>70,343</a:t>
                      </a:r>
                      <a:endParaRPr lang="en-US" dirty="0"/>
                    </a:p>
                  </a:txBody>
                  <a:tcPr/>
                </a:tc>
              </a:tr>
              <a:tr h="446314">
                <a:tc>
                  <a:txBody>
                    <a:bodyPr/>
                    <a:lstStyle/>
                    <a:p>
                      <a:r>
                        <a:rPr lang="en-US" dirty="0" smtClean="0"/>
                        <a:t>Linn</a:t>
                      </a:r>
                      <a:r>
                        <a:rPr lang="en-US" baseline="0" dirty="0" smtClean="0"/>
                        <a:t> &amp; Benton OR</a:t>
                      </a:r>
                      <a:endParaRPr lang="en-US" dirty="0"/>
                    </a:p>
                  </a:txBody>
                  <a:tcPr/>
                </a:tc>
                <a:tc>
                  <a:txBody>
                    <a:bodyPr/>
                    <a:lstStyle/>
                    <a:p>
                      <a:r>
                        <a:rPr lang="en-US" dirty="0" smtClean="0"/>
                        <a:t>202,248</a:t>
                      </a:r>
                      <a:endParaRPr lang="en-US" dirty="0"/>
                    </a:p>
                  </a:txBody>
                  <a:tcPr/>
                </a:tc>
                <a:tc>
                  <a:txBody>
                    <a:bodyPr/>
                    <a:lstStyle/>
                    <a:p>
                      <a:r>
                        <a:rPr lang="en-US" dirty="0" smtClean="0"/>
                        <a:t>40,450</a:t>
                      </a:r>
                      <a:endParaRPr lang="en-US" dirty="0"/>
                    </a:p>
                  </a:txBody>
                  <a:tcPr/>
                </a:tc>
              </a:tr>
              <a:tr h="446314">
                <a:tc>
                  <a:txBody>
                    <a:bodyPr/>
                    <a:lstStyle/>
                    <a:p>
                      <a:r>
                        <a:rPr lang="en-US" dirty="0" smtClean="0"/>
                        <a:t>Portland</a:t>
                      </a:r>
                      <a:r>
                        <a:rPr lang="en-US" baseline="0" dirty="0" smtClean="0"/>
                        <a:t> OR</a:t>
                      </a:r>
                      <a:r>
                        <a:rPr lang="en-US" dirty="0" smtClean="0"/>
                        <a:t>	</a:t>
                      </a:r>
                      <a:endParaRPr lang="en-US" dirty="0"/>
                    </a:p>
                  </a:txBody>
                  <a:tcPr/>
                </a:tc>
                <a:tc>
                  <a:txBody>
                    <a:bodyPr/>
                    <a:lstStyle/>
                    <a:p>
                      <a:r>
                        <a:rPr lang="en-US" dirty="0" smtClean="0"/>
                        <a:t>2,226,009</a:t>
                      </a:r>
                      <a:endParaRPr lang="en-US" dirty="0"/>
                    </a:p>
                  </a:txBody>
                  <a:tcPr/>
                </a:tc>
                <a:tc>
                  <a:txBody>
                    <a:bodyPr/>
                    <a:lstStyle/>
                    <a:p>
                      <a:r>
                        <a:rPr lang="en-US" dirty="0" smtClean="0"/>
                        <a:t>445,202</a:t>
                      </a:r>
                      <a:endParaRPr lang="en-US" dirty="0"/>
                    </a:p>
                  </a:txBody>
                  <a:tcPr/>
                </a:tc>
              </a:tr>
              <a:tr h="446314">
                <a:tc>
                  <a:txBody>
                    <a:bodyPr/>
                    <a:lstStyle/>
                    <a:p>
                      <a:r>
                        <a:rPr lang="en-US" dirty="0" smtClean="0"/>
                        <a:t>Salem OR</a:t>
                      </a:r>
                      <a:endParaRPr lang="en-US" dirty="0"/>
                    </a:p>
                  </a:txBody>
                  <a:tcPr/>
                </a:tc>
                <a:tc>
                  <a:txBody>
                    <a:bodyPr/>
                    <a:lstStyle/>
                    <a:p>
                      <a:r>
                        <a:rPr lang="en-US" dirty="0" smtClean="0"/>
                        <a:t>390,738</a:t>
                      </a:r>
                      <a:endParaRPr lang="en-US" dirty="0"/>
                    </a:p>
                  </a:txBody>
                  <a:tcPr/>
                </a:tc>
                <a:tc>
                  <a:txBody>
                    <a:bodyPr/>
                    <a:lstStyle/>
                    <a:p>
                      <a:r>
                        <a:rPr lang="en-US" dirty="0" smtClean="0"/>
                        <a:t>78,148</a:t>
                      </a:r>
                      <a:endParaRPr lang="en-US" dirty="0"/>
                    </a:p>
                  </a:txBody>
                  <a:tcPr/>
                </a:tc>
              </a:tr>
              <a:tr h="446314">
                <a:tc>
                  <a:txBody>
                    <a:bodyPr/>
                    <a:lstStyle/>
                    <a:p>
                      <a:r>
                        <a:rPr lang="en-US" dirty="0" smtClean="0"/>
                        <a:t>Whatcom OR</a:t>
                      </a:r>
                      <a:endParaRPr lang="en-US" dirty="0"/>
                    </a:p>
                  </a:txBody>
                  <a:tcPr/>
                </a:tc>
                <a:tc>
                  <a:txBody>
                    <a:bodyPr/>
                    <a:lstStyle/>
                    <a:p>
                      <a:r>
                        <a:rPr lang="en-US" dirty="0" smtClean="0"/>
                        <a:t>??</a:t>
                      </a:r>
                      <a:endParaRPr lang="en-US" dirty="0"/>
                    </a:p>
                  </a:txBody>
                  <a:tcPr/>
                </a:tc>
                <a:tc>
                  <a:txBody>
                    <a:bodyPr/>
                    <a:lstStyle/>
                    <a:p>
                      <a:r>
                        <a:rPr lang="en-US" dirty="0" smtClean="0"/>
                        <a:t>??</a:t>
                      </a:r>
                      <a:endParaRPr lang="en-US" dirty="0"/>
                    </a:p>
                  </a:txBody>
                  <a:tcPr/>
                </a:tc>
              </a:tr>
              <a:tr h="446314">
                <a:tc>
                  <a:txBody>
                    <a:bodyPr/>
                    <a:lstStyle/>
                    <a:p>
                      <a:r>
                        <a:rPr lang="en-US" b="1" dirty="0" smtClean="0"/>
                        <a:t>Total</a:t>
                      </a:r>
                      <a:endParaRPr lang="en-US" dirty="0"/>
                    </a:p>
                  </a:txBody>
                  <a:tcPr/>
                </a:tc>
                <a:tc>
                  <a:txBody>
                    <a:bodyPr/>
                    <a:lstStyle/>
                    <a:p>
                      <a:r>
                        <a:rPr lang="en-US" dirty="0" smtClean="0"/>
                        <a:t>3,</a:t>
                      </a:r>
                      <a:r>
                        <a:rPr lang="en-US" baseline="0" dirty="0" smtClean="0"/>
                        <a:t> 278, 377</a:t>
                      </a:r>
                      <a:r>
                        <a:rPr lang="en-US" dirty="0" smtClean="0"/>
                        <a:t> people</a:t>
                      </a:r>
                      <a:endParaRPr lang="en-US" dirty="0"/>
                    </a:p>
                  </a:txBody>
                  <a:tcPr/>
                </a:tc>
                <a:tc>
                  <a:txBody>
                    <a:bodyPr/>
                    <a:lstStyle/>
                    <a:p>
                      <a:r>
                        <a:rPr lang="en-US" b="1" dirty="0" smtClean="0"/>
                        <a:t> 655,676 people	</a:t>
                      </a:r>
                      <a:endParaRPr lang="en-US" dirty="0"/>
                    </a:p>
                  </a:txBody>
                  <a:tcPr/>
                </a:tc>
              </a:tr>
            </a:tbl>
          </a:graphicData>
        </a:graphic>
      </p:graphicFrame>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p:nvPr>
        </p:nvSpPr>
        <p:spPr>
          <a:xfrm>
            <a:off x="457200" y="228600"/>
            <a:ext cx="8229600" cy="1066800"/>
          </a:xfrm>
        </p:spPr>
        <p:txBody>
          <a:bodyPr/>
          <a:lstStyle/>
          <a:p>
            <a:r>
              <a:rPr lang="en-US" smtClean="0"/>
              <a:t> </a:t>
            </a:r>
            <a:r>
              <a:rPr lang="en-US" b="1" smtClean="0">
                <a:solidFill>
                  <a:srgbClr val="000000"/>
                </a:solidFill>
              </a:rPr>
              <a:t>Veteran’s Symposium</a:t>
            </a:r>
          </a:p>
        </p:txBody>
      </p:sp>
      <p:sp>
        <p:nvSpPr>
          <p:cNvPr id="131075" name="Content Placeholder 2"/>
          <p:cNvSpPr>
            <a:spLocks noGrp="1"/>
          </p:cNvSpPr>
          <p:nvPr>
            <p:ph idx="1"/>
          </p:nvPr>
        </p:nvSpPr>
        <p:spPr>
          <a:xfrm>
            <a:off x="6400800" y="1600200"/>
            <a:ext cx="2743200" cy="4097338"/>
          </a:xfrm>
        </p:spPr>
        <p:txBody>
          <a:bodyPr/>
          <a:lstStyle/>
          <a:p>
            <a:pPr>
              <a:buFont typeface="Arial" pitchFamily="34" charset="0"/>
              <a:buNone/>
            </a:pPr>
            <a:r>
              <a:rPr lang="en-US" sz="2400" b="1" smtClean="0"/>
              <a:t>Panel</a:t>
            </a:r>
            <a:r>
              <a:rPr lang="en-US" sz="2400" smtClean="0"/>
              <a:t> </a:t>
            </a:r>
          </a:p>
          <a:p>
            <a:r>
              <a:rPr lang="en-US" sz="2400" smtClean="0"/>
              <a:t> VA Services Review</a:t>
            </a:r>
          </a:p>
          <a:p>
            <a:r>
              <a:rPr lang="en-US" sz="2400" smtClean="0"/>
              <a:t>Q&amp;A</a:t>
            </a:r>
          </a:p>
          <a:p>
            <a:pPr>
              <a:buFont typeface="Arial" pitchFamily="34" charset="0"/>
              <a:buNone/>
            </a:pPr>
            <a:r>
              <a:rPr lang="en-US" sz="2400" b="1" smtClean="0"/>
              <a:t>Presentations</a:t>
            </a:r>
          </a:p>
          <a:p>
            <a:r>
              <a:rPr lang="en-US" sz="2400" smtClean="0"/>
              <a:t>New Technologies</a:t>
            </a:r>
          </a:p>
          <a:p>
            <a:r>
              <a:rPr lang="en-US" sz="2400" smtClean="0"/>
              <a:t>What HLAA Offers</a:t>
            </a:r>
          </a:p>
          <a:p>
            <a:pPr>
              <a:buFont typeface="Arial" pitchFamily="34" charset="0"/>
              <a:buNone/>
            </a:pPr>
            <a:r>
              <a:rPr lang="en-US" sz="2400" b="1" smtClean="0"/>
              <a:t>Exhibitors</a:t>
            </a:r>
          </a:p>
        </p:txBody>
      </p:sp>
      <p:pic>
        <p:nvPicPr>
          <p:cNvPr id="131076" name="Picture 3" descr="Vet 2.jpg"/>
          <p:cNvPicPr>
            <a:picLocks noChangeAspect="1"/>
          </p:cNvPicPr>
          <p:nvPr/>
        </p:nvPicPr>
        <p:blipFill>
          <a:blip r:embed="rId2" cstate="print"/>
          <a:srcRect/>
          <a:stretch>
            <a:fillRect/>
          </a:stretch>
        </p:blipFill>
        <p:spPr bwMode="auto">
          <a:xfrm>
            <a:off x="-15875" y="1905000"/>
            <a:ext cx="6356350" cy="3962400"/>
          </a:xfrm>
          <a:prstGeom prst="rect">
            <a:avLst/>
          </a:prstGeom>
          <a:noFill/>
          <a:ln w="9525">
            <a:noFill/>
            <a:miter lim="800000"/>
            <a:headEnd/>
            <a:tailEnd/>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ctrTitle"/>
          </p:nvPr>
        </p:nvSpPr>
        <p:spPr>
          <a:xfrm>
            <a:off x="-2895600" y="1371600"/>
            <a:ext cx="8229600" cy="1219200"/>
          </a:xfrm>
        </p:spPr>
        <p:txBody>
          <a:bodyPr/>
          <a:lstStyle/>
          <a:p>
            <a:r>
              <a:rPr lang="en-US" sz="4800" smtClean="0"/>
              <a:t> </a:t>
            </a:r>
          </a:p>
        </p:txBody>
      </p:sp>
      <p:sp>
        <p:nvSpPr>
          <p:cNvPr id="3" name="Subtitle 2"/>
          <p:cNvSpPr>
            <a:spLocks noGrp="1"/>
          </p:cNvSpPr>
          <p:nvPr>
            <p:ph type="subTitle" idx="1"/>
          </p:nvPr>
        </p:nvSpPr>
        <p:spPr>
          <a:xfrm>
            <a:off x="0" y="3090863"/>
            <a:ext cx="5715000" cy="3309937"/>
          </a:xfrm>
        </p:spPr>
        <p:txBody>
          <a:bodyPr>
            <a:normAutofit/>
          </a:bodyPr>
          <a:lstStyle/>
          <a:p>
            <a:pPr>
              <a:buFont typeface="Arial" charset="0"/>
              <a:buNone/>
              <a:defRPr/>
            </a:pPr>
            <a:r>
              <a:rPr lang="en-US" dirty="0">
                <a:solidFill>
                  <a:schemeClr val="tx2">
                    <a:lumMod val="90000"/>
                  </a:schemeClr>
                </a:solidFill>
              </a:rPr>
              <a:t> </a:t>
            </a:r>
            <a:endParaRPr lang="en-US" dirty="0">
              <a:solidFill>
                <a:srgbClr val="EEFF15"/>
              </a:solidFill>
            </a:endParaRPr>
          </a:p>
        </p:txBody>
      </p:sp>
      <p:sp>
        <p:nvSpPr>
          <p:cNvPr id="132100" name="TextBox 6"/>
          <p:cNvSpPr txBox="1">
            <a:spLocks noChangeArrowheads="1"/>
          </p:cNvSpPr>
          <p:nvPr/>
        </p:nvSpPr>
        <p:spPr bwMode="auto">
          <a:xfrm>
            <a:off x="0" y="1474788"/>
            <a:ext cx="9144000" cy="3478212"/>
          </a:xfrm>
          <a:prstGeom prst="rect">
            <a:avLst/>
          </a:prstGeom>
          <a:noFill/>
          <a:ln w="9525">
            <a:noFill/>
            <a:miter lim="800000"/>
            <a:headEnd/>
            <a:tailEnd/>
          </a:ln>
        </p:spPr>
        <p:txBody>
          <a:bodyPr>
            <a:spAutoFit/>
          </a:bodyPr>
          <a:lstStyle/>
          <a:p>
            <a:r>
              <a:rPr lang="en-US" sz="4400" b="1">
                <a:latin typeface="Bank Gothic"/>
                <a:ea typeface="Bank Gothic"/>
                <a:cs typeface="Bank Gothic"/>
              </a:rPr>
              <a:t>			</a:t>
            </a:r>
          </a:p>
          <a:p>
            <a:endParaRPr lang="en-US" sz="4400" b="1">
              <a:latin typeface="Bank Gothic"/>
              <a:ea typeface="Bank Gothic"/>
              <a:cs typeface="Bank Gothic"/>
            </a:endParaRPr>
          </a:p>
          <a:p>
            <a:endParaRPr lang="en-US" sz="4400" b="1">
              <a:latin typeface="Bank Gothic"/>
              <a:ea typeface="Bank Gothic"/>
              <a:cs typeface="Bank Gothic"/>
            </a:endParaRPr>
          </a:p>
          <a:p>
            <a:r>
              <a:rPr lang="en-US" sz="4400" b="1">
                <a:latin typeface="Bank Gothic"/>
                <a:ea typeface="Bank Gothic"/>
                <a:cs typeface="Bank Gothic"/>
              </a:rPr>
              <a:t>  			</a:t>
            </a:r>
          </a:p>
          <a:p>
            <a:r>
              <a:rPr lang="en-US" sz="4400" b="1">
                <a:latin typeface="Bank Gothic"/>
                <a:ea typeface="Bank Gothic"/>
                <a:cs typeface="Bank Gothic"/>
              </a:rPr>
              <a:t>						</a:t>
            </a:r>
            <a:r>
              <a:rPr lang="en-US" sz="4400" b="1">
                <a:solidFill>
                  <a:srgbClr val="4CDF25"/>
                </a:solidFill>
                <a:latin typeface="Bank Gothic"/>
                <a:ea typeface="Bank Gothic"/>
                <a:cs typeface="Bank Gothic"/>
              </a:rPr>
              <a:t>Fundraising</a:t>
            </a:r>
            <a:endParaRPr lang="en-US" sz="4400">
              <a:solidFill>
                <a:srgbClr val="4CDF25"/>
              </a:solidFill>
              <a:latin typeface="Bank Gothic"/>
              <a:ea typeface="Bank Gothic"/>
              <a:cs typeface="Bank Gothic"/>
            </a:endParaRPr>
          </a:p>
        </p:txBody>
      </p:sp>
      <p:pic>
        <p:nvPicPr>
          <p:cNvPr id="132101" name="Picture 5" descr="Macintosh HD:Users:edwardfogiba:Desktop:Fundraisers_Image.jpg"/>
          <p:cNvPicPr>
            <a:picLocks noChangeAspect="1" noChangeArrowheads="1"/>
          </p:cNvPicPr>
          <p:nvPr/>
        </p:nvPicPr>
        <p:blipFill>
          <a:blip r:embed="rId3" cstate="print"/>
          <a:srcRect/>
          <a:stretch>
            <a:fillRect/>
          </a:stretch>
        </p:blipFill>
        <p:spPr bwMode="auto">
          <a:xfrm>
            <a:off x="3276600" y="762000"/>
            <a:ext cx="2590800" cy="2971800"/>
          </a:xfrm>
          <a:prstGeom prst="rect">
            <a:avLst/>
          </a:prstGeom>
          <a:noFill/>
          <a:ln w="9525">
            <a:noFill/>
            <a:miter lim="800000"/>
            <a:headEnd/>
            <a:tailEnd/>
          </a:ln>
        </p:spPr>
      </p:pic>
    </p:spTree>
  </p:cSld>
  <p:clrMapOvr>
    <a:masterClrMapping/>
  </p:clrMapOvr>
  <p:transition advTm="5935"/>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p:nvPr>
        </p:nvSpPr>
        <p:spPr/>
        <p:txBody>
          <a:bodyPr/>
          <a:lstStyle/>
          <a:p>
            <a:r>
              <a:rPr lang="en-US" b="1" smtClean="0">
                <a:solidFill>
                  <a:srgbClr val="000000"/>
                </a:solidFill>
              </a:rPr>
              <a:t>        Why Raise Funds?</a:t>
            </a:r>
          </a:p>
        </p:txBody>
      </p:sp>
      <p:sp>
        <p:nvSpPr>
          <p:cNvPr id="3" name="Content Placeholder 2"/>
          <p:cNvSpPr>
            <a:spLocks noGrp="1"/>
          </p:cNvSpPr>
          <p:nvPr>
            <p:ph idx="1"/>
          </p:nvPr>
        </p:nvSpPr>
        <p:spPr>
          <a:xfrm>
            <a:off x="457200" y="1371600"/>
            <a:ext cx="8229600" cy="4525963"/>
          </a:xfrm>
        </p:spPr>
        <p:txBody>
          <a:bodyPr>
            <a:normAutofit fontScale="77500" lnSpcReduction="20000"/>
          </a:bodyPr>
          <a:lstStyle/>
          <a:p>
            <a:pPr>
              <a:buFont typeface="Arial" charset="0"/>
              <a:buChar char="•"/>
              <a:defRPr/>
            </a:pPr>
            <a:r>
              <a:rPr lang="en-US" b="1" dirty="0"/>
              <a:t>Better support members</a:t>
            </a:r>
          </a:p>
          <a:p>
            <a:pPr lvl="1">
              <a:buFont typeface="Arial" charset="0"/>
              <a:buChar char="–"/>
              <a:defRPr/>
            </a:pPr>
            <a:r>
              <a:rPr lang="en-US" dirty="0"/>
              <a:t>CART • Refreshments  • Information</a:t>
            </a:r>
          </a:p>
          <a:p>
            <a:pPr lvl="1">
              <a:buFont typeface="Arial" charset="0"/>
              <a:buChar char="–"/>
              <a:defRPr/>
            </a:pPr>
            <a:r>
              <a:rPr lang="en-US" dirty="0"/>
              <a:t>Member outings to movies, theatre and museums</a:t>
            </a:r>
          </a:p>
          <a:p>
            <a:pPr lvl="1">
              <a:buFont typeface="Arial" charset="0"/>
              <a:buChar char="–"/>
              <a:defRPr/>
            </a:pPr>
            <a:r>
              <a:rPr lang="en-US" dirty="0"/>
              <a:t>Social events </a:t>
            </a:r>
          </a:p>
          <a:p>
            <a:pPr>
              <a:buFont typeface="Arial" charset="0"/>
              <a:buChar char="•"/>
              <a:defRPr/>
            </a:pPr>
            <a:r>
              <a:rPr lang="en-US" b="1" dirty="0"/>
              <a:t>Nurture and develop volunteers/leaders</a:t>
            </a:r>
          </a:p>
          <a:p>
            <a:pPr lvl="1">
              <a:buFont typeface="Arial" charset="0"/>
              <a:buChar char="–"/>
              <a:defRPr/>
            </a:pPr>
            <a:r>
              <a:rPr lang="en-US" dirty="0"/>
              <a:t>HLSST Scholarship</a:t>
            </a:r>
          </a:p>
          <a:p>
            <a:pPr lvl="1">
              <a:buFont typeface="Arial" charset="0"/>
              <a:buChar char="–"/>
              <a:defRPr/>
            </a:pPr>
            <a:r>
              <a:rPr lang="en-US" dirty="0"/>
              <a:t>Gallaudet Peer Mentoring Program Scholarship</a:t>
            </a:r>
          </a:p>
          <a:p>
            <a:pPr lvl="1">
              <a:buFont typeface="Arial" charset="0"/>
              <a:buChar char="–"/>
              <a:defRPr/>
            </a:pPr>
            <a:r>
              <a:rPr lang="en-US" dirty="0"/>
              <a:t>HLAA Convention Scholarships</a:t>
            </a:r>
          </a:p>
          <a:p>
            <a:pPr lvl="1">
              <a:buFont typeface="Arial" charset="0"/>
              <a:buChar char="–"/>
              <a:defRPr/>
            </a:pPr>
            <a:r>
              <a:rPr lang="en-US" dirty="0"/>
              <a:t>Volunteer Reception</a:t>
            </a:r>
          </a:p>
          <a:p>
            <a:pPr>
              <a:buFont typeface="Arial" charset="0"/>
              <a:buChar char="•"/>
              <a:defRPr/>
            </a:pPr>
            <a:r>
              <a:rPr lang="en-US" b="1" dirty="0"/>
              <a:t>Better support community</a:t>
            </a:r>
          </a:p>
          <a:p>
            <a:pPr lvl="1">
              <a:buFont typeface="Arial" charset="0"/>
              <a:buChar char="–"/>
              <a:defRPr/>
            </a:pPr>
            <a:r>
              <a:rPr lang="en-US" dirty="0"/>
              <a:t>Outreach Program</a:t>
            </a:r>
          </a:p>
          <a:p>
            <a:pPr lvl="1">
              <a:buFont typeface="Arial" charset="0"/>
              <a:buChar char="–"/>
              <a:defRPr/>
            </a:pPr>
            <a:r>
              <a:rPr lang="en-US" dirty="0"/>
              <a:t>Community Receptions</a:t>
            </a:r>
          </a:p>
        </p:txBody>
      </p:sp>
      <p:pic>
        <p:nvPicPr>
          <p:cNvPr id="133124" name="Picture 3" descr="url.jpg"/>
          <p:cNvPicPr>
            <a:picLocks noChangeAspect="1"/>
          </p:cNvPicPr>
          <p:nvPr/>
        </p:nvPicPr>
        <p:blipFill>
          <a:blip r:embed="rId2" cstate="print"/>
          <a:srcRect/>
          <a:stretch>
            <a:fillRect/>
          </a:stretch>
        </p:blipFill>
        <p:spPr bwMode="auto">
          <a:xfrm>
            <a:off x="6096000" y="4168775"/>
            <a:ext cx="2819400" cy="1774825"/>
          </a:xfrm>
          <a:prstGeom prst="rect">
            <a:avLst/>
          </a:prstGeom>
          <a:noFill/>
          <a:ln w="9525">
            <a:noFill/>
            <a:miter lim="800000"/>
            <a:headEnd/>
            <a:tailEnd/>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3" descr="Wishlist.jpg"/>
          <p:cNvPicPr>
            <a:picLocks noChangeAspect="1"/>
          </p:cNvPicPr>
          <p:nvPr/>
        </p:nvPicPr>
        <p:blipFill>
          <a:blip r:embed="rId2" cstate="print"/>
          <a:srcRect/>
          <a:stretch>
            <a:fillRect/>
          </a:stretch>
        </p:blipFill>
        <p:spPr bwMode="auto">
          <a:xfrm>
            <a:off x="0" y="1447800"/>
            <a:ext cx="9144000" cy="3886200"/>
          </a:xfrm>
          <a:prstGeom prst="rect">
            <a:avLst/>
          </a:prstGeom>
          <a:noFill/>
          <a:ln w="9525">
            <a:noFill/>
            <a:miter lim="800000"/>
            <a:headEnd/>
            <a:tailEnd/>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p:cNvSpPr>
            <a:spLocks noGrp="1"/>
          </p:cNvSpPr>
          <p:nvPr>
            <p:ph type="title"/>
          </p:nvPr>
        </p:nvSpPr>
        <p:spPr/>
        <p:txBody>
          <a:bodyPr/>
          <a:lstStyle/>
          <a:p>
            <a:r>
              <a:rPr lang="en-US" smtClean="0">
                <a:solidFill>
                  <a:srgbClr val="000000"/>
                </a:solidFill>
              </a:rPr>
              <a:t>Fundraising Wish List Basics</a:t>
            </a:r>
            <a:endParaRPr lang="en-US" smtClean="0"/>
          </a:p>
        </p:txBody>
      </p:sp>
      <p:sp>
        <p:nvSpPr>
          <p:cNvPr id="135171" name="Content Placeholder 3"/>
          <p:cNvSpPr>
            <a:spLocks noGrp="1"/>
          </p:cNvSpPr>
          <p:nvPr>
            <p:ph sz="half" idx="2"/>
          </p:nvPr>
        </p:nvSpPr>
        <p:spPr>
          <a:xfrm>
            <a:off x="4648200" y="1295400"/>
            <a:ext cx="4038600" cy="4830763"/>
          </a:xfrm>
        </p:spPr>
        <p:txBody>
          <a:bodyPr/>
          <a:lstStyle/>
          <a:p>
            <a:pPr>
              <a:buFont typeface="Arial" pitchFamily="34" charset="0"/>
              <a:buNone/>
            </a:pPr>
            <a:r>
              <a:rPr lang="en-US" b="1" smtClean="0"/>
              <a:t>CART</a:t>
            </a:r>
          </a:p>
          <a:p>
            <a:r>
              <a:rPr lang="en-US" smtClean="0"/>
              <a:t>Meetings</a:t>
            </a:r>
          </a:p>
          <a:p>
            <a:r>
              <a:rPr lang="en-US" smtClean="0"/>
              <a:t>Chapter Events</a:t>
            </a:r>
          </a:p>
          <a:p>
            <a:r>
              <a:rPr lang="en-US" smtClean="0"/>
              <a:t>Community Events</a:t>
            </a:r>
          </a:p>
          <a:p>
            <a:pPr>
              <a:buFont typeface="Arial" pitchFamily="34" charset="0"/>
              <a:buNone/>
            </a:pPr>
            <a:r>
              <a:rPr lang="en-US" b="1" smtClean="0"/>
              <a:t>Loop System / Loop Receivers for all meeting venues</a:t>
            </a:r>
          </a:p>
          <a:p>
            <a:pPr>
              <a:buFont typeface="Arial" pitchFamily="34" charset="0"/>
              <a:buNone/>
            </a:pPr>
            <a:endParaRPr lang="en-US" smtClean="0"/>
          </a:p>
          <a:p>
            <a:pPr>
              <a:buFont typeface="Arial" pitchFamily="34" charset="0"/>
              <a:buNone/>
            </a:pPr>
            <a:endParaRPr lang="en-US" smtClean="0"/>
          </a:p>
        </p:txBody>
      </p:sp>
      <p:pic>
        <p:nvPicPr>
          <p:cNvPr id="135172" name="Content Placeholder 4" descr="url.jpg"/>
          <p:cNvPicPr>
            <a:picLocks noGrp="1" noChangeAspect="1"/>
          </p:cNvPicPr>
          <p:nvPr>
            <p:ph sz="half" idx="1"/>
          </p:nvPr>
        </p:nvPicPr>
        <p:blipFill>
          <a:blip r:embed="rId2" cstate="print"/>
          <a:srcRect/>
          <a:stretch>
            <a:fillRect/>
          </a:stretch>
        </p:blipFill>
        <p:spPr>
          <a:xfrm>
            <a:off x="38100" y="2809875"/>
            <a:ext cx="4533900" cy="3209925"/>
          </a:xfrm>
          <a:noFill/>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p:cNvSpPr>
            <a:spLocks noGrp="1"/>
          </p:cNvSpPr>
          <p:nvPr>
            <p:ph type="title"/>
          </p:nvPr>
        </p:nvSpPr>
        <p:spPr/>
        <p:txBody>
          <a:bodyPr/>
          <a:lstStyle/>
          <a:p>
            <a:r>
              <a:rPr lang="en-US" smtClean="0">
                <a:solidFill>
                  <a:srgbClr val="000000"/>
                </a:solidFill>
              </a:rPr>
              <a:t>Fundraising Wish List Basics</a:t>
            </a:r>
            <a:endParaRPr lang="en-US" smtClean="0"/>
          </a:p>
        </p:txBody>
      </p:sp>
      <p:sp>
        <p:nvSpPr>
          <p:cNvPr id="136195" name="Content Placeholder 3"/>
          <p:cNvSpPr>
            <a:spLocks noGrp="1"/>
          </p:cNvSpPr>
          <p:nvPr>
            <p:ph sz="half" idx="2"/>
          </p:nvPr>
        </p:nvSpPr>
        <p:spPr>
          <a:xfrm>
            <a:off x="4648200" y="1295400"/>
            <a:ext cx="4495800" cy="4830763"/>
          </a:xfrm>
        </p:spPr>
        <p:txBody>
          <a:bodyPr/>
          <a:lstStyle/>
          <a:p>
            <a:pPr>
              <a:buFont typeface="Arial" pitchFamily="34" charset="0"/>
              <a:buNone/>
            </a:pPr>
            <a:r>
              <a:rPr lang="en-US" b="1" smtClean="0"/>
              <a:t>Sending volunteers and future leaders to:</a:t>
            </a:r>
          </a:p>
          <a:p>
            <a:r>
              <a:rPr lang="en-US" smtClean="0"/>
              <a:t>Hearing Loss Support Specialist Training</a:t>
            </a:r>
          </a:p>
          <a:p>
            <a:r>
              <a:rPr lang="en-US" smtClean="0"/>
              <a:t>HLAA National Convention	</a:t>
            </a:r>
          </a:p>
          <a:p>
            <a:pPr>
              <a:buFont typeface="Arial" pitchFamily="34" charset="0"/>
              <a:buNone/>
            </a:pPr>
            <a:r>
              <a:rPr lang="en-US" b="1" smtClean="0"/>
              <a:t>Supporting the Community</a:t>
            </a:r>
          </a:p>
          <a:p>
            <a:r>
              <a:rPr lang="en-US" smtClean="0"/>
              <a:t>Outreach event expenses</a:t>
            </a:r>
          </a:p>
          <a:p>
            <a:r>
              <a:rPr lang="en-US" smtClean="0"/>
              <a:t>Education event expenses</a:t>
            </a:r>
          </a:p>
        </p:txBody>
      </p:sp>
      <p:pic>
        <p:nvPicPr>
          <p:cNvPr id="136196" name="Content Placeholder 4" descr="url.jpg"/>
          <p:cNvPicPr>
            <a:picLocks noGrp="1" noChangeAspect="1"/>
          </p:cNvPicPr>
          <p:nvPr>
            <p:ph sz="half" idx="1"/>
          </p:nvPr>
        </p:nvPicPr>
        <p:blipFill>
          <a:blip r:embed="rId2" cstate="print"/>
          <a:srcRect/>
          <a:stretch>
            <a:fillRect/>
          </a:stretch>
        </p:blipFill>
        <p:spPr>
          <a:xfrm>
            <a:off x="38100" y="2809875"/>
            <a:ext cx="4533900" cy="3209925"/>
          </a:xfrm>
          <a:noFill/>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a:xfrm>
            <a:off x="457200" y="88900"/>
            <a:ext cx="8229600" cy="1358900"/>
          </a:xfrm>
        </p:spPr>
        <p:txBody>
          <a:bodyPr/>
          <a:lstStyle/>
          <a:p>
            <a:r>
              <a:rPr lang="en-US" b="1" smtClean="0">
                <a:solidFill>
                  <a:srgbClr val="000000"/>
                </a:solidFill>
              </a:rPr>
              <a:t>                       Sources of Funds</a:t>
            </a:r>
          </a:p>
        </p:txBody>
      </p:sp>
      <p:sp>
        <p:nvSpPr>
          <p:cNvPr id="137219" name="Content Placeholder 2"/>
          <p:cNvSpPr>
            <a:spLocks noGrp="1"/>
          </p:cNvSpPr>
          <p:nvPr>
            <p:ph idx="1"/>
          </p:nvPr>
        </p:nvSpPr>
        <p:spPr>
          <a:xfrm>
            <a:off x="4038600" y="1371600"/>
            <a:ext cx="4876800" cy="4389438"/>
          </a:xfrm>
        </p:spPr>
        <p:txBody>
          <a:bodyPr/>
          <a:lstStyle/>
          <a:p>
            <a:r>
              <a:rPr lang="en-US" smtClean="0"/>
              <a:t>Donations</a:t>
            </a:r>
          </a:p>
          <a:p>
            <a:r>
              <a:rPr lang="en-US" smtClean="0"/>
              <a:t>Walk4Hearing</a:t>
            </a:r>
          </a:p>
          <a:p>
            <a:r>
              <a:rPr lang="en-US" smtClean="0"/>
              <a:t>Membership Dues</a:t>
            </a:r>
          </a:p>
          <a:p>
            <a:r>
              <a:rPr lang="en-US" smtClean="0"/>
              <a:t>Events</a:t>
            </a:r>
          </a:p>
          <a:p>
            <a:r>
              <a:rPr lang="en-US" smtClean="0"/>
              <a:t>Sponsors</a:t>
            </a:r>
          </a:p>
          <a:p>
            <a:r>
              <a:rPr lang="en-US" smtClean="0"/>
              <a:t>Exhibitors</a:t>
            </a:r>
          </a:p>
          <a:p>
            <a:r>
              <a:rPr lang="en-US" smtClean="0"/>
              <a:t>Community Organizations</a:t>
            </a:r>
          </a:p>
          <a:p>
            <a:r>
              <a:rPr lang="en-US" smtClean="0"/>
              <a:t>Grants</a:t>
            </a:r>
          </a:p>
          <a:p>
            <a:endParaRPr lang="en-US" smtClean="0"/>
          </a:p>
          <a:p>
            <a:endParaRPr lang="en-US" smtClean="0"/>
          </a:p>
        </p:txBody>
      </p:sp>
      <p:pic>
        <p:nvPicPr>
          <p:cNvPr id="137220" name="Picture 3" descr="funding.jpg"/>
          <p:cNvPicPr>
            <a:picLocks noChangeAspect="1"/>
          </p:cNvPicPr>
          <p:nvPr/>
        </p:nvPicPr>
        <p:blipFill>
          <a:blip r:embed="rId2" cstate="print"/>
          <a:srcRect/>
          <a:stretch>
            <a:fillRect/>
          </a:stretch>
        </p:blipFill>
        <p:spPr bwMode="auto">
          <a:xfrm>
            <a:off x="304800" y="592138"/>
            <a:ext cx="3200400" cy="1846262"/>
          </a:xfrm>
          <a:prstGeom prst="rect">
            <a:avLst/>
          </a:prstGeom>
          <a:noFill/>
          <a:ln w="9525">
            <a:noFill/>
            <a:miter lim="800000"/>
            <a:headEnd/>
            <a:tailEnd/>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p:nvPr>
        </p:nvSpPr>
        <p:spPr/>
        <p:txBody>
          <a:bodyPr/>
          <a:lstStyle/>
          <a:p>
            <a:endParaRPr lang="en-US" smtClean="0"/>
          </a:p>
        </p:txBody>
      </p:sp>
      <p:sp>
        <p:nvSpPr>
          <p:cNvPr id="3" name="Content Placeholder 2"/>
          <p:cNvSpPr>
            <a:spLocks noGrp="1"/>
          </p:cNvSpPr>
          <p:nvPr>
            <p:ph idx="1"/>
          </p:nvPr>
        </p:nvSpPr>
        <p:spPr>
          <a:xfrm>
            <a:off x="457200" y="1974850"/>
            <a:ext cx="8458200" cy="3892550"/>
          </a:xfrm>
        </p:spPr>
        <p:txBody>
          <a:bodyPr>
            <a:normAutofit fontScale="77500" lnSpcReduction="20000"/>
          </a:bodyPr>
          <a:lstStyle/>
          <a:p>
            <a:pPr marL="0" indent="0">
              <a:buFont typeface="Arial" charset="0"/>
              <a:buNone/>
              <a:defRPr/>
            </a:pPr>
            <a:r>
              <a:rPr lang="en-US" b="1" dirty="0"/>
              <a:t>Demonstrate how different </a:t>
            </a:r>
            <a:r>
              <a:rPr lang="en-US" b="1" dirty="0">
                <a:solidFill>
                  <a:srgbClr val="008000"/>
                </a:solidFill>
              </a:rPr>
              <a:t>$ amounts </a:t>
            </a:r>
            <a:r>
              <a:rPr lang="en-US" b="1" dirty="0"/>
              <a:t>make a difference:</a:t>
            </a:r>
          </a:p>
          <a:p>
            <a:pPr marL="0" indent="0">
              <a:buFont typeface="Arial" charset="0"/>
              <a:buNone/>
              <a:defRPr/>
            </a:pPr>
            <a:r>
              <a:rPr lang="en-US" b="1" dirty="0" smtClean="0">
                <a:solidFill>
                  <a:srgbClr val="008000"/>
                </a:solidFill>
              </a:rPr>
              <a:t>$</a:t>
            </a:r>
            <a:r>
              <a:rPr lang="en-US" b="1" dirty="0">
                <a:solidFill>
                  <a:srgbClr val="008000"/>
                </a:solidFill>
              </a:rPr>
              <a:t>25</a:t>
            </a:r>
            <a:r>
              <a:rPr lang="en-US" b="1" dirty="0"/>
              <a:t>	</a:t>
            </a:r>
            <a:r>
              <a:rPr lang="en-US" b="1" dirty="0" smtClean="0"/>
              <a:t>             Refreshments </a:t>
            </a:r>
            <a:r>
              <a:rPr lang="en-US" b="1" dirty="0"/>
              <a:t>for one meeting</a:t>
            </a:r>
          </a:p>
          <a:p>
            <a:pPr marL="0" indent="0">
              <a:buFont typeface="Arial" charset="0"/>
              <a:buNone/>
              <a:defRPr/>
            </a:pPr>
            <a:r>
              <a:rPr lang="en-US" b="1" dirty="0" smtClean="0"/>
              <a:t>$</a:t>
            </a:r>
            <a:r>
              <a:rPr lang="en-US" b="1" dirty="0"/>
              <a:t>50	</a:t>
            </a:r>
            <a:r>
              <a:rPr lang="en-US" b="1" dirty="0" smtClean="0"/>
              <a:t>             Informational </a:t>
            </a:r>
            <a:r>
              <a:rPr lang="en-US" b="1" dirty="0"/>
              <a:t>materials for 2 to 3 events</a:t>
            </a:r>
          </a:p>
          <a:p>
            <a:pPr marL="0" indent="0">
              <a:buFont typeface="Arial" charset="0"/>
              <a:buNone/>
              <a:defRPr/>
            </a:pPr>
            <a:r>
              <a:rPr lang="en-US" b="1" dirty="0" smtClean="0">
                <a:solidFill>
                  <a:srgbClr val="008000"/>
                </a:solidFill>
              </a:rPr>
              <a:t>$</a:t>
            </a:r>
            <a:r>
              <a:rPr lang="en-US" b="1" dirty="0">
                <a:solidFill>
                  <a:srgbClr val="008000"/>
                </a:solidFill>
              </a:rPr>
              <a:t>100    </a:t>
            </a:r>
            <a:r>
              <a:rPr lang="en-US" b="1" dirty="0" smtClean="0">
                <a:solidFill>
                  <a:srgbClr val="008000"/>
                </a:solidFill>
              </a:rPr>
              <a:t>             </a:t>
            </a:r>
            <a:r>
              <a:rPr lang="en-US" b="1" dirty="0" smtClean="0"/>
              <a:t>Loop </a:t>
            </a:r>
            <a:r>
              <a:rPr lang="en-US" b="1" dirty="0"/>
              <a:t>receiver for meetings/events use</a:t>
            </a:r>
          </a:p>
          <a:p>
            <a:pPr marL="0" indent="0">
              <a:buFont typeface="Arial" charset="0"/>
              <a:buNone/>
              <a:defRPr/>
            </a:pPr>
            <a:r>
              <a:rPr lang="en-US" b="1" dirty="0" smtClean="0"/>
              <a:t>$</a:t>
            </a:r>
            <a:r>
              <a:rPr lang="en-US" b="1" dirty="0"/>
              <a:t>150	</a:t>
            </a:r>
            <a:r>
              <a:rPr lang="en-US" b="1" dirty="0" smtClean="0"/>
              <a:t>             CART </a:t>
            </a:r>
            <a:r>
              <a:rPr lang="en-US" b="1" dirty="0"/>
              <a:t>for one meeting or event</a:t>
            </a:r>
          </a:p>
          <a:p>
            <a:pPr marL="0" indent="0">
              <a:buFont typeface="Arial" charset="0"/>
              <a:buNone/>
              <a:defRPr/>
            </a:pPr>
            <a:r>
              <a:rPr lang="en-US" b="1" dirty="0" smtClean="0">
                <a:solidFill>
                  <a:srgbClr val="008000"/>
                </a:solidFill>
              </a:rPr>
              <a:t>$</a:t>
            </a:r>
            <a:r>
              <a:rPr lang="en-US" b="1" dirty="0">
                <a:solidFill>
                  <a:srgbClr val="008000"/>
                </a:solidFill>
              </a:rPr>
              <a:t>275   </a:t>
            </a:r>
            <a:r>
              <a:rPr lang="en-US" b="1" dirty="0" smtClean="0">
                <a:solidFill>
                  <a:srgbClr val="008000"/>
                </a:solidFill>
              </a:rPr>
              <a:t>              </a:t>
            </a:r>
            <a:r>
              <a:rPr lang="en-US" b="1" dirty="0" smtClean="0"/>
              <a:t>HLSST </a:t>
            </a:r>
            <a:r>
              <a:rPr lang="en-US" b="1" dirty="0"/>
              <a:t>Scholarship to train a mentor</a:t>
            </a:r>
          </a:p>
          <a:p>
            <a:pPr marL="0" indent="0">
              <a:buFont typeface="Arial" charset="0"/>
              <a:buNone/>
              <a:defRPr/>
            </a:pPr>
            <a:r>
              <a:rPr lang="en-US" b="1" dirty="0" smtClean="0"/>
              <a:t>$</a:t>
            </a:r>
            <a:r>
              <a:rPr lang="en-US" b="1" dirty="0"/>
              <a:t>500   </a:t>
            </a:r>
            <a:r>
              <a:rPr lang="en-US" b="1" dirty="0" smtClean="0"/>
              <a:t>              Outreach </a:t>
            </a:r>
            <a:r>
              <a:rPr lang="en-US" b="1" dirty="0"/>
              <a:t>event in community </a:t>
            </a:r>
          </a:p>
          <a:p>
            <a:pPr marL="0" indent="0">
              <a:buFont typeface="Arial" charset="0"/>
              <a:buNone/>
              <a:defRPr/>
            </a:pPr>
            <a:r>
              <a:rPr lang="en-US" b="1" dirty="0" smtClean="0">
                <a:solidFill>
                  <a:srgbClr val="008000"/>
                </a:solidFill>
              </a:rPr>
              <a:t>$</a:t>
            </a:r>
            <a:r>
              <a:rPr lang="en-US" b="1" dirty="0">
                <a:solidFill>
                  <a:srgbClr val="008000"/>
                </a:solidFill>
              </a:rPr>
              <a:t>1000  </a:t>
            </a:r>
            <a:r>
              <a:rPr lang="en-US" b="1" dirty="0" smtClean="0">
                <a:solidFill>
                  <a:srgbClr val="008000"/>
                </a:solidFill>
              </a:rPr>
              <a:t>             </a:t>
            </a:r>
            <a:r>
              <a:rPr lang="en-US" b="1" dirty="0" smtClean="0"/>
              <a:t>Scholarship </a:t>
            </a:r>
            <a:r>
              <a:rPr lang="en-US" b="1" dirty="0"/>
              <a:t>to HLAA National Convention</a:t>
            </a:r>
          </a:p>
          <a:p>
            <a:pPr marL="0" indent="0">
              <a:buFont typeface="Arial" charset="0"/>
              <a:buNone/>
              <a:defRPr/>
            </a:pPr>
            <a:r>
              <a:rPr lang="en-US" b="1" dirty="0" smtClean="0"/>
              <a:t>$</a:t>
            </a:r>
            <a:r>
              <a:rPr lang="en-US" b="1" dirty="0"/>
              <a:t>1200  </a:t>
            </a:r>
            <a:r>
              <a:rPr lang="en-US" b="1" dirty="0" smtClean="0"/>
              <a:t>            CART </a:t>
            </a:r>
            <a:r>
              <a:rPr lang="en-US" b="1" dirty="0"/>
              <a:t>for all meetings in one year</a:t>
            </a:r>
          </a:p>
          <a:p>
            <a:pPr marL="0" indent="0">
              <a:buFont typeface="Arial" charset="0"/>
              <a:buNone/>
              <a:defRPr/>
            </a:pPr>
            <a:r>
              <a:rPr lang="en-US" b="1" dirty="0" smtClean="0">
                <a:solidFill>
                  <a:srgbClr val="008000"/>
                </a:solidFill>
              </a:rPr>
              <a:t>$</a:t>
            </a:r>
            <a:r>
              <a:rPr lang="en-US" b="1" dirty="0">
                <a:solidFill>
                  <a:srgbClr val="008000"/>
                </a:solidFill>
              </a:rPr>
              <a:t>2500  </a:t>
            </a:r>
            <a:r>
              <a:rPr lang="en-US" b="1" dirty="0" smtClean="0">
                <a:solidFill>
                  <a:srgbClr val="008000"/>
                </a:solidFill>
              </a:rPr>
              <a:t>             </a:t>
            </a:r>
            <a:r>
              <a:rPr lang="en-US" b="1" dirty="0" smtClean="0"/>
              <a:t>Loop </a:t>
            </a:r>
            <a:r>
              <a:rPr lang="en-US" b="1" dirty="0"/>
              <a:t>system for venue/chapter meetings</a:t>
            </a:r>
          </a:p>
          <a:p>
            <a:pPr marL="0" indent="0">
              <a:buFont typeface="Arial" charset="0"/>
              <a:buNone/>
              <a:defRPr/>
            </a:pPr>
            <a:endParaRPr lang="en-US" dirty="0"/>
          </a:p>
          <a:p>
            <a:pPr marL="0" indent="0">
              <a:buFont typeface="Arial" charset="0"/>
              <a:buNone/>
              <a:defRPr/>
            </a:pPr>
            <a:endParaRPr lang="en-US" dirty="0"/>
          </a:p>
        </p:txBody>
      </p:sp>
      <p:pic>
        <p:nvPicPr>
          <p:cNvPr id="138244" name="Content Placeholder 3" descr="imgres.png"/>
          <p:cNvPicPr>
            <a:picLocks noGrp="1" noChangeAspect="1"/>
          </p:cNvPicPr>
          <p:nvPr>
            <p:ph idx="1"/>
          </p:nvPr>
        </p:nvPicPr>
        <p:blipFill>
          <a:blip r:embed="rId2" cstate="print"/>
          <a:srcRect l="4865" r="4865"/>
          <a:stretch>
            <a:fillRect/>
          </a:stretch>
        </p:blipFill>
        <p:spPr>
          <a:xfrm>
            <a:off x="454025" y="-22225"/>
            <a:ext cx="8229600" cy="1997075"/>
          </a:xfrm>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p:cNvSpPr>
            <a:spLocks noGrp="1"/>
          </p:cNvSpPr>
          <p:nvPr>
            <p:ph type="title"/>
          </p:nvPr>
        </p:nvSpPr>
        <p:spPr>
          <a:xfrm>
            <a:off x="457200" y="228600"/>
            <a:ext cx="8229600" cy="1066800"/>
          </a:xfrm>
        </p:spPr>
        <p:txBody>
          <a:bodyPr/>
          <a:lstStyle/>
          <a:p>
            <a:r>
              <a:rPr lang="en-US" smtClean="0"/>
              <a:t>Sources of Funds for Chapters - Events</a:t>
            </a:r>
          </a:p>
        </p:txBody>
      </p:sp>
      <p:pic>
        <p:nvPicPr>
          <p:cNvPr id="139267" name="Picture 4" descr="Copy_of_HLAA_WalkLogo_FINAL_268382.jpg"/>
          <p:cNvPicPr>
            <a:picLocks noChangeAspect="1"/>
          </p:cNvPicPr>
          <p:nvPr/>
        </p:nvPicPr>
        <p:blipFill>
          <a:blip r:embed="rId2" cstate="print"/>
          <a:srcRect/>
          <a:stretch>
            <a:fillRect/>
          </a:stretch>
        </p:blipFill>
        <p:spPr bwMode="auto">
          <a:xfrm>
            <a:off x="820738" y="1868488"/>
            <a:ext cx="7366000" cy="3581400"/>
          </a:xfrm>
          <a:prstGeom prst="rect">
            <a:avLst/>
          </a:prstGeom>
          <a:noFill/>
          <a:ln w="9525">
            <a:noFill/>
            <a:miter lim="800000"/>
            <a:headEnd/>
            <a:tailEnd/>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p:txBody>
          <a:bodyPr/>
          <a:lstStyle/>
          <a:p>
            <a:r>
              <a:rPr lang="en-US" smtClean="0"/>
              <a:t>              </a:t>
            </a:r>
            <a:r>
              <a:rPr lang="en-US" b="1" smtClean="0">
                <a:solidFill>
                  <a:srgbClr val="000000"/>
                </a:solidFill>
              </a:rPr>
              <a:t>Community</a:t>
            </a:r>
            <a:r>
              <a:rPr lang="en-US" smtClean="0"/>
              <a:t> </a:t>
            </a:r>
            <a:r>
              <a:rPr lang="en-US" b="1" smtClean="0"/>
              <a:t>Sources of Funds</a:t>
            </a:r>
          </a:p>
        </p:txBody>
      </p:sp>
      <p:sp>
        <p:nvSpPr>
          <p:cNvPr id="3" name="Content Placeholder 2"/>
          <p:cNvSpPr>
            <a:spLocks noGrp="1"/>
          </p:cNvSpPr>
          <p:nvPr>
            <p:ph idx="1"/>
          </p:nvPr>
        </p:nvSpPr>
        <p:spPr>
          <a:xfrm>
            <a:off x="457200" y="1935163"/>
            <a:ext cx="8686800" cy="4389437"/>
          </a:xfrm>
        </p:spPr>
        <p:txBody>
          <a:bodyPr>
            <a:normAutofit fontScale="77500" lnSpcReduction="20000"/>
          </a:bodyPr>
          <a:lstStyle/>
          <a:p>
            <a:pPr marL="0" indent="0">
              <a:buFont typeface="Arial" charset="0"/>
              <a:buNone/>
              <a:defRPr/>
            </a:pPr>
            <a:r>
              <a:rPr lang="en-US" sz="3600" b="1" dirty="0"/>
              <a:t>			Foundations</a:t>
            </a:r>
          </a:p>
          <a:p>
            <a:pPr marL="0" indent="0">
              <a:buFont typeface="Arial" charset="0"/>
              <a:buNone/>
              <a:defRPr/>
            </a:pPr>
            <a:r>
              <a:rPr lang="en-US" sz="3600" b="1" dirty="0"/>
              <a:t>			• </a:t>
            </a:r>
            <a:r>
              <a:rPr lang="en-US" dirty="0"/>
              <a:t>Community Foundation</a:t>
            </a:r>
          </a:p>
          <a:p>
            <a:pPr marL="0" indent="0">
              <a:buFont typeface="Arial" charset="0"/>
              <a:buNone/>
              <a:defRPr/>
            </a:pPr>
            <a:endParaRPr lang="en-US" dirty="0"/>
          </a:p>
          <a:p>
            <a:pPr marL="0" indent="0">
              <a:buFont typeface="Arial" charset="0"/>
              <a:buNone/>
              <a:defRPr/>
            </a:pPr>
            <a:r>
              <a:rPr lang="en-US" sz="3600" b="1" dirty="0"/>
              <a:t>			Organizations</a:t>
            </a:r>
          </a:p>
          <a:p>
            <a:pPr marL="0" indent="0">
              <a:buFont typeface="Arial" charset="0"/>
              <a:buNone/>
              <a:defRPr/>
            </a:pPr>
            <a:r>
              <a:rPr lang="en-US" sz="3600" b="1" dirty="0"/>
              <a:t>			• </a:t>
            </a:r>
            <a:r>
              <a:rPr lang="en-US" sz="2000" dirty="0"/>
              <a:t>e.g.</a:t>
            </a:r>
            <a:r>
              <a:rPr lang="en-US" sz="3600" b="1" dirty="0"/>
              <a:t> </a:t>
            </a:r>
            <a:r>
              <a:rPr lang="en-US" dirty="0"/>
              <a:t>SERTOMA</a:t>
            </a:r>
          </a:p>
          <a:p>
            <a:pPr marL="0" indent="0">
              <a:buFont typeface="Arial" charset="0"/>
              <a:buNone/>
              <a:defRPr/>
            </a:pPr>
            <a:endParaRPr lang="en-US" dirty="0"/>
          </a:p>
          <a:p>
            <a:pPr marL="0" indent="0">
              <a:buFont typeface="Arial" charset="0"/>
              <a:buNone/>
              <a:defRPr/>
            </a:pPr>
            <a:r>
              <a:rPr lang="en-US" b="1" dirty="0"/>
              <a:t>			Identify Local Sources 				</a:t>
            </a:r>
            <a:r>
              <a:rPr lang="en-US" dirty="0"/>
              <a:t>		• Research			</a:t>
            </a:r>
          </a:p>
          <a:p>
            <a:pPr marL="0" indent="0">
              <a:buFont typeface="Arial" charset="0"/>
              <a:buNone/>
              <a:defRPr/>
            </a:pPr>
            <a:r>
              <a:rPr lang="en-US" dirty="0"/>
              <a:t>			• Letter of Inquiry		</a:t>
            </a:r>
          </a:p>
          <a:p>
            <a:pPr marL="0" indent="0">
              <a:buFont typeface="Arial" charset="0"/>
              <a:buNone/>
              <a:defRPr/>
            </a:pPr>
            <a:r>
              <a:rPr lang="en-US" dirty="0"/>
              <a:t>			• Submit Grant		</a:t>
            </a:r>
          </a:p>
          <a:p>
            <a:pPr marL="0" indent="0">
              <a:buFont typeface="Arial" charset="0"/>
              <a:buNone/>
              <a:defRPr/>
            </a:pPr>
            <a:r>
              <a:rPr lang="en-US" dirty="0"/>
              <a:t>				</a:t>
            </a:r>
          </a:p>
        </p:txBody>
      </p:sp>
      <p:pic>
        <p:nvPicPr>
          <p:cNvPr id="147460" name="Picture 3" descr="Macintosh HD:Users:edwardfogiba:Desktop:Fundraisers_Image.jpg"/>
          <p:cNvPicPr>
            <a:picLocks noChangeAspect="1" noChangeArrowheads="1"/>
          </p:cNvPicPr>
          <p:nvPr/>
        </p:nvPicPr>
        <p:blipFill>
          <a:blip r:embed="rId2" cstate="print"/>
          <a:srcRect/>
          <a:stretch>
            <a:fillRect/>
          </a:stretch>
        </p:blipFill>
        <p:spPr bwMode="auto">
          <a:xfrm>
            <a:off x="228600" y="152400"/>
            <a:ext cx="1905000" cy="169545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304800"/>
            <a:ext cx="8229600" cy="1219200"/>
          </a:xfrm>
        </p:spPr>
        <p:txBody>
          <a:bodyPr/>
          <a:lstStyle/>
          <a:p>
            <a:r>
              <a:rPr lang="en-US" dirty="0" smtClean="0"/>
              <a:t>                    </a:t>
            </a:r>
            <a:r>
              <a:rPr lang="en-US" b="1" dirty="0" smtClean="0">
                <a:solidFill>
                  <a:srgbClr val="FF0000"/>
                </a:solidFill>
              </a:rPr>
              <a:t>The Washington 2% Opportunity</a:t>
            </a:r>
          </a:p>
        </p:txBody>
      </p:sp>
      <p:pic>
        <p:nvPicPr>
          <p:cNvPr id="15363" name="Picture 3" descr="goals.jpg"/>
          <p:cNvPicPr>
            <a:picLocks noChangeAspect="1"/>
          </p:cNvPicPr>
          <p:nvPr/>
        </p:nvPicPr>
        <p:blipFill>
          <a:blip r:embed="rId2" cstate="print"/>
          <a:srcRect/>
          <a:stretch>
            <a:fillRect/>
          </a:stretch>
        </p:blipFill>
        <p:spPr bwMode="auto">
          <a:xfrm>
            <a:off x="457200" y="957263"/>
            <a:ext cx="2133600" cy="1481137"/>
          </a:xfrm>
          <a:prstGeom prst="rect">
            <a:avLst/>
          </a:prstGeom>
          <a:noFill/>
          <a:ln w="9525">
            <a:noFill/>
            <a:miter lim="800000"/>
            <a:headEnd/>
            <a:tailEnd/>
          </a:ln>
        </p:spPr>
      </p:pic>
      <p:graphicFrame>
        <p:nvGraphicFramePr>
          <p:cNvPr id="6" name="Content Placeholder 5"/>
          <p:cNvGraphicFramePr>
            <a:graphicFrameLocks noGrp="1"/>
          </p:cNvGraphicFramePr>
          <p:nvPr>
            <p:ph idx="1"/>
          </p:nvPr>
        </p:nvGraphicFramePr>
        <p:xfrm>
          <a:off x="3048000" y="2133600"/>
          <a:ext cx="5791200" cy="3500120"/>
        </p:xfrm>
        <a:graphic>
          <a:graphicData uri="http://schemas.openxmlformats.org/drawingml/2006/table">
            <a:tbl>
              <a:tblPr firstRow="1" bandRow="1">
                <a:tableStyleId>{5C22544A-7EE6-4342-B048-85BDC9FD1C3A}</a:tableStyleId>
              </a:tblPr>
              <a:tblGrid>
                <a:gridCol w="1930400"/>
                <a:gridCol w="1930400"/>
                <a:gridCol w="1930400"/>
              </a:tblGrid>
              <a:tr h="469900">
                <a:tc>
                  <a:txBody>
                    <a:bodyPr/>
                    <a:lstStyle/>
                    <a:p>
                      <a:pPr algn="ctr"/>
                      <a:r>
                        <a:rPr lang="en-US" dirty="0" smtClean="0"/>
                        <a:t>Chapter</a:t>
                      </a:r>
                      <a:endParaRPr lang="en-US" dirty="0"/>
                    </a:p>
                  </a:txBody>
                  <a:tcPr/>
                </a:tc>
                <a:tc>
                  <a:txBody>
                    <a:bodyPr/>
                    <a:lstStyle/>
                    <a:p>
                      <a:pPr algn="ctr"/>
                      <a:r>
                        <a:rPr lang="en-US" dirty="0" smtClean="0"/>
                        <a:t>People with</a:t>
                      </a:r>
                    </a:p>
                    <a:p>
                      <a:pPr algn="ctr"/>
                      <a:r>
                        <a:rPr lang="en-US" dirty="0" smtClean="0"/>
                        <a:t>Hearing Loss</a:t>
                      </a:r>
                      <a:endParaRPr lang="en-US" dirty="0"/>
                    </a:p>
                  </a:txBody>
                  <a:tcPr/>
                </a:tc>
                <a:tc>
                  <a:txBody>
                    <a:bodyPr/>
                    <a:lstStyle/>
                    <a:p>
                      <a:pPr algn="ctr"/>
                      <a:r>
                        <a:rPr lang="en-US" dirty="0" smtClean="0"/>
                        <a:t>Suppose 2% </a:t>
                      </a:r>
                    </a:p>
                    <a:p>
                      <a:pPr algn="ctr"/>
                      <a:r>
                        <a:rPr lang="en-US" dirty="0" smtClean="0"/>
                        <a:t>Join</a:t>
                      </a:r>
                      <a:r>
                        <a:rPr lang="en-US" baseline="0" dirty="0" smtClean="0"/>
                        <a:t> Your Chapter</a:t>
                      </a:r>
                      <a:endParaRPr lang="en-US" dirty="0"/>
                    </a:p>
                  </a:txBody>
                  <a:tcPr/>
                </a:tc>
              </a:tr>
              <a:tr h="469900">
                <a:tc>
                  <a:txBody>
                    <a:bodyPr/>
                    <a:lstStyle/>
                    <a:p>
                      <a:r>
                        <a:rPr lang="en-US" dirty="0" smtClean="0"/>
                        <a:t>East</a:t>
                      </a:r>
                      <a:r>
                        <a:rPr lang="en-US" baseline="0" dirty="0" smtClean="0"/>
                        <a:t> Jefferson County WA</a:t>
                      </a:r>
                      <a:endParaRPr lang="en-US" dirty="0"/>
                    </a:p>
                  </a:txBody>
                  <a:tcPr/>
                </a:tc>
                <a:tc>
                  <a:txBody>
                    <a:bodyPr/>
                    <a:lstStyle/>
                    <a:p>
                      <a:r>
                        <a:rPr lang="en-US" dirty="0" smtClean="0"/>
                        <a:t>4,344</a:t>
                      </a:r>
                      <a:endParaRPr lang="en-US" dirty="0"/>
                    </a:p>
                  </a:txBody>
                  <a:tcPr/>
                </a:tc>
                <a:tc>
                  <a:txBody>
                    <a:bodyPr/>
                    <a:lstStyle/>
                    <a:p>
                      <a:r>
                        <a:rPr lang="en-US" sz="1800" b="1" dirty="0" smtClean="0">
                          <a:solidFill>
                            <a:srgbClr val="FF0000"/>
                          </a:solidFill>
                        </a:rPr>
                        <a:t> 87 Members</a:t>
                      </a:r>
                      <a:endParaRPr lang="en-US" dirty="0"/>
                    </a:p>
                  </a:txBody>
                  <a:tcPr/>
                </a:tc>
              </a:tr>
              <a:tr h="469900">
                <a:tc>
                  <a:txBody>
                    <a:bodyPr/>
                    <a:lstStyle/>
                    <a:p>
                      <a:r>
                        <a:rPr lang="en-US" dirty="0" smtClean="0"/>
                        <a:t>Renton</a:t>
                      </a:r>
                      <a:r>
                        <a:rPr lang="en-US" baseline="0" dirty="0" smtClean="0"/>
                        <a:t> WA</a:t>
                      </a:r>
                      <a:endParaRPr lang="en-US" dirty="0"/>
                    </a:p>
                  </a:txBody>
                  <a:tcPr/>
                </a:tc>
                <a:tc>
                  <a:txBody>
                    <a:bodyPr/>
                    <a:lstStyle/>
                    <a:p>
                      <a:r>
                        <a:rPr lang="en-US" dirty="0" smtClean="0"/>
                        <a:t>18,185</a:t>
                      </a:r>
                      <a:endParaRPr lang="en-US" dirty="0"/>
                    </a:p>
                  </a:txBody>
                  <a:tcPr/>
                </a:tc>
                <a:tc>
                  <a:txBody>
                    <a:bodyPr/>
                    <a:lstStyle/>
                    <a:p>
                      <a:r>
                        <a:rPr lang="en-US" sz="1800" b="1" dirty="0" smtClean="0">
                          <a:solidFill>
                            <a:srgbClr val="FF0000"/>
                          </a:solidFill>
                        </a:rPr>
                        <a:t> 364 Members</a:t>
                      </a:r>
                      <a:endParaRPr lang="en-US" dirty="0"/>
                    </a:p>
                  </a:txBody>
                  <a:tcPr/>
                </a:tc>
              </a:tr>
              <a:tr h="469900">
                <a:tc>
                  <a:txBody>
                    <a:bodyPr/>
                    <a:lstStyle/>
                    <a:p>
                      <a:r>
                        <a:rPr lang="en-US" dirty="0" smtClean="0"/>
                        <a:t>Spokane</a:t>
                      </a:r>
                      <a:r>
                        <a:rPr lang="en-US" baseline="0" dirty="0" smtClean="0"/>
                        <a:t> WA</a:t>
                      </a:r>
                      <a:endParaRPr lang="en-US" dirty="0"/>
                    </a:p>
                  </a:txBody>
                  <a:tcPr/>
                </a:tc>
                <a:tc>
                  <a:txBody>
                    <a:bodyPr/>
                    <a:lstStyle/>
                    <a:p>
                      <a:r>
                        <a:rPr lang="en-US" dirty="0" smtClean="0"/>
                        <a:t>133, 249</a:t>
                      </a:r>
                      <a:endParaRPr lang="en-US" dirty="0"/>
                    </a:p>
                  </a:txBody>
                  <a:tcPr/>
                </a:tc>
                <a:tc>
                  <a:txBody>
                    <a:bodyPr/>
                    <a:lstStyle/>
                    <a:p>
                      <a:r>
                        <a:rPr lang="en-US" sz="1800" b="1" dirty="0" smtClean="0">
                          <a:solidFill>
                            <a:srgbClr val="FF0000"/>
                          </a:solidFill>
                        </a:rPr>
                        <a:t> 2665 Members</a:t>
                      </a:r>
                      <a:endParaRPr lang="en-US" dirty="0"/>
                    </a:p>
                  </a:txBody>
                  <a:tcPr/>
                </a:tc>
              </a:tr>
              <a:tr h="469900">
                <a:tc>
                  <a:txBody>
                    <a:bodyPr/>
                    <a:lstStyle/>
                    <a:p>
                      <a:r>
                        <a:rPr lang="en-US" dirty="0" smtClean="0"/>
                        <a:t>Tacoma-Seattle Area	</a:t>
                      </a:r>
                      <a:endParaRPr lang="en-US" dirty="0"/>
                    </a:p>
                  </a:txBody>
                  <a:tcPr/>
                </a:tc>
                <a:tc>
                  <a:txBody>
                    <a:bodyPr/>
                    <a:lstStyle/>
                    <a:p>
                      <a:r>
                        <a:rPr lang="en-US" dirty="0" smtClean="0"/>
                        <a:t>687,962</a:t>
                      </a:r>
                      <a:endParaRPr lang="en-US" dirty="0"/>
                    </a:p>
                  </a:txBody>
                  <a:tcPr/>
                </a:tc>
                <a:tc>
                  <a:txBody>
                    <a:bodyPr/>
                    <a:lstStyle/>
                    <a:p>
                      <a:r>
                        <a:rPr lang="en-US" sz="1800" b="1" dirty="0" smtClean="0">
                          <a:solidFill>
                            <a:srgbClr val="FF0000"/>
                          </a:solidFill>
                        </a:rPr>
                        <a:t> 13,739 Members</a:t>
                      </a:r>
                      <a:endParaRPr lang="en-US" dirty="0"/>
                    </a:p>
                  </a:txBody>
                  <a:tcPr/>
                </a:tc>
              </a:tr>
              <a:tr h="469900">
                <a:tc>
                  <a:txBody>
                    <a:bodyPr/>
                    <a:lstStyle/>
                    <a:p>
                      <a:r>
                        <a:rPr lang="en-US" dirty="0" smtClean="0"/>
                        <a:t>Washington State Opportunity</a:t>
                      </a:r>
                      <a:endParaRPr lang="en-US" dirty="0"/>
                    </a:p>
                  </a:txBody>
                  <a:tcPr/>
                </a:tc>
                <a:tc>
                  <a:txBody>
                    <a:bodyPr/>
                    <a:lstStyle/>
                    <a:p>
                      <a:r>
                        <a:rPr lang="en-US" b="1" dirty="0" smtClean="0"/>
                        <a:t>843,740 people</a:t>
                      </a:r>
                      <a:r>
                        <a:rPr lang="en-US" sz="1800" dirty="0" smtClean="0"/>
                        <a:t>	</a:t>
                      </a:r>
                      <a:endParaRPr lang="en-US" dirty="0"/>
                    </a:p>
                  </a:txBody>
                  <a:tcPr/>
                </a:tc>
                <a:tc>
                  <a:txBody>
                    <a:bodyPr/>
                    <a:lstStyle/>
                    <a:p>
                      <a:r>
                        <a:rPr lang="en-US" sz="1800" b="1" dirty="0" smtClean="0">
                          <a:solidFill>
                            <a:srgbClr val="FF0000"/>
                          </a:solidFill>
                        </a:rPr>
                        <a:t> 16,875 Members</a:t>
                      </a:r>
                      <a:endParaRPr lang="en-US" dirty="0"/>
                    </a:p>
                  </a:txBody>
                  <a:tcPr/>
                </a:tc>
              </a:tr>
            </a:tbl>
          </a:graphicData>
        </a:graphic>
      </p:graphicFrame>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ctrTitle"/>
          </p:nvPr>
        </p:nvSpPr>
        <p:spPr>
          <a:xfrm>
            <a:off x="-2895600" y="1371600"/>
            <a:ext cx="8229600" cy="1219200"/>
          </a:xfrm>
        </p:spPr>
        <p:txBody>
          <a:bodyPr/>
          <a:lstStyle/>
          <a:p>
            <a:r>
              <a:rPr lang="en-US" sz="4800" smtClean="0"/>
              <a:t> </a:t>
            </a:r>
          </a:p>
        </p:txBody>
      </p:sp>
      <p:sp>
        <p:nvSpPr>
          <p:cNvPr id="3" name="Subtitle 2"/>
          <p:cNvSpPr>
            <a:spLocks noGrp="1"/>
          </p:cNvSpPr>
          <p:nvPr>
            <p:ph type="subTitle" idx="1"/>
          </p:nvPr>
        </p:nvSpPr>
        <p:spPr>
          <a:xfrm>
            <a:off x="0" y="3090863"/>
            <a:ext cx="5715000" cy="3309937"/>
          </a:xfrm>
        </p:spPr>
        <p:txBody>
          <a:bodyPr>
            <a:normAutofit/>
          </a:bodyPr>
          <a:lstStyle/>
          <a:p>
            <a:pPr>
              <a:buFont typeface="Arial" charset="0"/>
              <a:buNone/>
              <a:defRPr/>
            </a:pPr>
            <a:r>
              <a:rPr lang="en-US" dirty="0">
                <a:solidFill>
                  <a:schemeClr val="tx2">
                    <a:lumMod val="90000"/>
                  </a:schemeClr>
                </a:solidFill>
              </a:rPr>
              <a:t> </a:t>
            </a:r>
            <a:endParaRPr lang="en-US" dirty="0">
              <a:solidFill>
                <a:srgbClr val="EEFF15"/>
              </a:solidFill>
            </a:endParaRPr>
          </a:p>
        </p:txBody>
      </p:sp>
      <p:sp>
        <p:nvSpPr>
          <p:cNvPr id="148484" name="TextBox 6"/>
          <p:cNvSpPr txBox="1">
            <a:spLocks noChangeArrowheads="1"/>
          </p:cNvSpPr>
          <p:nvPr/>
        </p:nvSpPr>
        <p:spPr bwMode="auto">
          <a:xfrm>
            <a:off x="0" y="2490788"/>
            <a:ext cx="9144000" cy="3478212"/>
          </a:xfrm>
          <a:prstGeom prst="rect">
            <a:avLst/>
          </a:prstGeom>
          <a:noFill/>
          <a:ln w="9525">
            <a:noFill/>
            <a:miter lim="800000"/>
            <a:headEnd/>
            <a:tailEnd/>
          </a:ln>
        </p:spPr>
        <p:txBody>
          <a:bodyPr>
            <a:spAutoFit/>
          </a:bodyPr>
          <a:lstStyle/>
          <a:p>
            <a:r>
              <a:rPr lang="en-US" sz="4400" b="1">
                <a:latin typeface="Bank Gothic"/>
                <a:ea typeface="Bank Gothic"/>
                <a:cs typeface="Bank Gothic"/>
              </a:rPr>
              <a:t>			</a:t>
            </a:r>
          </a:p>
          <a:p>
            <a:endParaRPr lang="en-US" sz="4400" b="1">
              <a:latin typeface="Bank Gothic"/>
              <a:ea typeface="Bank Gothic"/>
              <a:cs typeface="Bank Gothic"/>
            </a:endParaRPr>
          </a:p>
          <a:p>
            <a:endParaRPr lang="en-US" sz="4400" b="1">
              <a:latin typeface="Bank Gothic"/>
              <a:ea typeface="Bank Gothic"/>
              <a:cs typeface="Bank Gothic"/>
            </a:endParaRPr>
          </a:p>
          <a:p>
            <a:endParaRPr lang="en-US" sz="4400" b="1">
              <a:latin typeface="Bank Gothic"/>
              <a:ea typeface="Bank Gothic"/>
              <a:cs typeface="Bank Gothic"/>
            </a:endParaRPr>
          </a:p>
          <a:p>
            <a:r>
              <a:rPr lang="en-US" sz="4400" b="1">
                <a:latin typeface="Bank Gothic"/>
                <a:ea typeface="Bank Gothic"/>
                <a:cs typeface="Bank Gothic"/>
              </a:rPr>
              <a:t>Attracting Young Adults</a:t>
            </a:r>
            <a:endParaRPr lang="en-US" sz="3600">
              <a:latin typeface="Bank Gothic"/>
              <a:ea typeface="Bank Gothic"/>
              <a:cs typeface="Bank Gothic"/>
            </a:endParaRPr>
          </a:p>
        </p:txBody>
      </p:sp>
      <p:pic>
        <p:nvPicPr>
          <p:cNvPr id="148485" name="Picture 3" descr="Group-09-2006.jpg"/>
          <p:cNvPicPr>
            <a:picLocks noChangeAspect="1"/>
          </p:cNvPicPr>
          <p:nvPr/>
        </p:nvPicPr>
        <p:blipFill>
          <a:blip r:embed="rId3" cstate="print"/>
          <a:srcRect/>
          <a:stretch>
            <a:fillRect/>
          </a:stretch>
        </p:blipFill>
        <p:spPr bwMode="auto">
          <a:xfrm>
            <a:off x="6161088" y="3090863"/>
            <a:ext cx="2971800" cy="2166937"/>
          </a:xfrm>
          <a:prstGeom prst="rect">
            <a:avLst/>
          </a:prstGeom>
          <a:noFill/>
          <a:ln w="9525">
            <a:noFill/>
            <a:miter lim="800000"/>
            <a:headEnd/>
            <a:tailEnd/>
          </a:ln>
        </p:spPr>
      </p:pic>
      <p:pic>
        <p:nvPicPr>
          <p:cNvPr id="148486" name="Picture 4" descr="imgres.jpg"/>
          <p:cNvPicPr>
            <a:picLocks noChangeAspect="1"/>
          </p:cNvPicPr>
          <p:nvPr/>
        </p:nvPicPr>
        <p:blipFill>
          <a:blip r:embed="rId4" cstate="print"/>
          <a:srcRect/>
          <a:stretch>
            <a:fillRect/>
          </a:stretch>
        </p:blipFill>
        <p:spPr bwMode="auto">
          <a:xfrm>
            <a:off x="0" y="258763"/>
            <a:ext cx="3048000" cy="2232025"/>
          </a:xfrm>
          <a:prstGeom prst="rect">
            <a:avLst/>
          </a:prstGeom>
          <a:noFill/>
          <a:ln w="9525">
            <a:noFill/>
            <a:miter lim="800000"/>
            <a:headEnd/>
            <a:tailEnd/>
          </a:ln>
        </p:spPr>
      </p:pic>
      <p:pic>
        <p:nvPicPr>
          <p:cNvPr id="148487" name="Picture 5" descr="London-young-group.jpg"/>
          <p:cNvPicPr>
            <a:picLocks noChangeAspect="1"/>
          </p:cNvPicPr>
          <p:nvPr/>
        </p:nvPicPr>
        <p:blipFill>
          <a:blip r:embed="rId5" cstate="print"/>
          <a:srcRect/>
          <a:stretch>
            <a:fillRect/>
          </a:stretch>
        </p:blipFill>
        <p:spPr bwMode="auto">
          <a:xfrm>
            <a:off x="3048000" y="1371600"/>
            <a:ext cx="3113088" cy="2438400"/>
          </a:xfrm>
          <a:prstGeom prst="rect">
            <a:avLst/>
          </a:prstGeom>
          <a:noFill/>
          <a:ln w="9525">
            <a:noFill/>
            <a:miter lim="800000"/>
            <a:headEnd/>
            <a:tailEnd/>
          </a:ln>
        </p:spPr>
      </p:pic>
    </p:spTree>
  </p:cSld>
  <p:clrMapOvr>
    <a:masterClrMapping/>
  </p:clrMapOvr>
  <p:transition advTm="5935"/>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p:cNvSpPr>
            <a:spLocks noGrp="1"/>
          </p:cNvSpPr>
          <p:nvPr>
            <p:ph type="title"/>
          </p:nvPr>
        </p:nvSpPr>
        <p:spPr>
          <a:xfrm>
            <a:off x="457200" y="152400"/>
            <a:ext cx="8229600" cy="1143000"/>
          </a:xfrm>
        </p:spPr>
        <p:txBody>
          <a:bodyPr/>
          <a:lstStyle/>
          <a:p>
            <a:r>
              <a:rPr lang="en-US" smtClean="0"/>
              <a:t>    </a:t>
            </a:r>
            <a:r>
              <a:rPr lang="en-US" b="1" smtClean="0">
                <a:solidFill>
                  <a:srgbClr val="000000"/>
                </a:solidFill>
              </a:rPr>
              <a:t>Attracting Young Adults</a:t>
            </a:r>
          </a:p>
        </p:txBody>
      </p:sp>
      <p:sp>
        <p:nvSpPr>
          <p:cNvPr id="149507" name="Content Placeholder 2"/>
          <p:cNvSpPr>
            <a:spLocks noGrp="1"/>
          </p:cNvSpPr>
          <p:nvPr>
            <p:ph idx="1"/>
          </p:nvPr>
        </p:nvSpPr>
        <p:spPr>
          <a:xfrm>
            <a:off x="3352800" y="1295400"/>
            <a:ext cx="5410200" cy="4648200"/>
          </a:xfrm>
        </p:spPr>
        <p:txBody>
          <a:bodyPr/>
          <a:lstStyle/>
          <a:p>
            <a:r>
              <a:rPr lang="en-US" smtClean="0"/>
              <a:t>1. Who is your target?</a:t>
            </a:r>
          </a:p>
          <a:p>
            <a:endParaRPr lang="en-US" smtClean="0"/>
          </a:p>
          <a:p>
            <a:r>
              <a:rPr lang="en-US" smtClean="0"/>
              <a:t>2. What are their needs?</a:t>
            </a:r>
          </a:p>
          <a:p>
            <a:endParaRPr lang="en-US" smtClean="0"/>
          </a:p>
          <a:p>
            <a:r>
              <a:rPr lang="en-US" smtClean="0"/>
              <a:t>3. What images &amp; programs  appeal to them?</a:t>
            </a:r>
          </a:p>
          <a:p>
            <a:endParaRPr lang="en-US" smtClean="0"/>
          </a:p>
          <a:p>
            <a:r>
              <a:rPr lang="en-US" smtClean="0"/>
              <a:t>4. How to find young leaders </a:t>
            </a:r>
          </a:p>
          <a:p>
            <a:endParaRPr lang="en-US" smtClean="0"/>
          </a:p>
          <a:p>
            <a:endParaRPr lang="en-US" smtClean="0"/>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p:cNvSpPr>
            <a:spLocks noGrp="1"/>
          </p:cNvSpPr>
          <p:nvPr>
            <p:ph type="title"/>
          </p:nvPr>
        </p:nvSpPr>
        <p:spPr/>
        <p:txBody>
          <a:bodyPr/>
          <a:lstStyle/>
          <a:p>
            <a:r>
              <a:rPr lang="en-US" b="1" smtClean="0"/>
              <a:t>Target Audience – Young Adults</a:t>
            </a:r>
            <a:endParaRPr lang="en-US" smtClean="0"/>
          </a:p>
        </p:txBody>
      </p:sp>
      <p:graphicFrame>
        <p:nvGraphicFramePr>
          <p:cNvPr id="4" name="Content Placeholder 3"/>
          <p:cNvGraphicFramePr>
            <a:graphicFrameLocks noGrp="1"/>
          </p:cNvGraphicFramePr>
          <p:nvPr>
            <p:ph idx="1"/>
          </p:nvPr>
        </p:nvGraphicFramePr>
        <p:xfrm>
          <a:off x="457200" y="1524000"/>
          <a:ext cx="8229600" cy="3962399"/>
        </p:xfrm>
        <a:graphic>
          <a:graphicData uri="http://schemas.openxmlformats.org/drawingml/2006/table">
            <a:tbl>
              <a:tblPr firstRow="1" bandRow="1">
                <a:tableStyleId>{5C22544A-7EE6-4342-B048-85BDC9FD1C3A}</a:tableStyleId>
              </a:tblPr>
              <a:tblGrid>
                <a:gridCol w="4114800"/>
                <a:gridCol w="4114800"/>
              </a:tblGrid>
              <a:tr h="691998">
                <a:tc>
                  <a:txBody>
                    <a:bodyPr/>
                    <a:lstStyle/>
                    <a:p>
                      <a:pPr algn="ctr"/>
                      <a:r>
                        <a:rPr lang="en-US" dirty="0" smtClean="0"/>
                        <a:t>WHO</a:t>
                      </a:r>
                      <a:endParaRPr lang="en-US" dirty="0"/>
                    </a:p>
                  </a:txBody>
                  <a:tcPr/>
                </a:tc>
                <a:tc>
                  <a:txBody>
                    <a:bodyPr/>
                    <a:lstStyle/>
                    <a:p>
                      <a:pPr algn="ctr"/>
                      <a:r>
                        <a:rPr lang="en-US" dirty="0" smtClean="0"/>
                        <a:t>NEEDS</a:t>
                      </a:r>
                      <a:endParaRPr lang="en-US" dirty="0"/>
                    </a:p>
                  </a:txBody>
                  <a:tcPr/>
                </a:tc>
              </a:tr>
              <a:tr h="1194407">
                <a:tc>
                  <a:txBody>
                    <a:bodyPr/>
                    <a:lstStyle/>
                    <a:p>
                      <a:r>
                        <a:rPr lang="en-US" dirty="0" smtClean="0"/>
                        <a:t>Young Professionals</a:t>
                      </a:r>
                      <a:endParaRPr lang="en-US" dirty="0"/>
                    </a:p>
                  </a:txBody>
                  <a:tcPr/>
                </a:tc>
                <a:tc>
                  <a:txBody>
                    <a:bodyPr/>
                    <a:lstStyle/>
                    <a:p>
                      <a:r>
                        <a:rPr lang="en-US" dirty="0" smtClean="0"/>
                        <a:t>Managing workplace communication access &amp; relationships</a:t>
                      </a:r>
                      <a:endParaRPr lang="en-US" dirty="0"/>
                    </a:p>
                  </a:txBody>
                  <a:tcPr/>
                </a:tc>
              </a:tr>
              <a:tr h="691998">
                <a:tc>
                  <a:txBody>
                    <a:bodyPr/>
                    <a:lstStyle/>
                    <a:p>
                      <a:r>
                        <a:rPr lang="en-US" dirty="0" smtClean="0"/>
                        <a:t>College Students</a:t>
                      </a:r>
                      <a:endParaRPr lang="en-US" dirty="0"/>
                    </a:p>
                  </a:txBody>
                  <a:tcPr/>
                </a:tc>
                <a:tc>
                  <a:txBody>
                    <a:bodyPr/>
                    <a:lstStyle/>
                    <a:p>
                      <a:r>
                        <a:rPr lang="en-US" dirty="0" smtClean="0"/>
                        <a:t>Preparing for the workforce</a:t>
                      </a:r>
                      <a:endParaRPr lang="en-US" dirty="0"/>
                    </a:p>
                  </a:txBody>
                  <a:tcPr/>
                </a:tc>
              </a:tr>
              <a:tr h="691998">
                <a:tc>
                  <a:txBody>
                    <a:bodyPr/>
                    <a:lstStyle/>
                    <a:p>
                      <a:r>
                        <a:rPr lang="en-US" dirty="0" smtClean="0"/>
                        <a:t>Teens</a:t>
                      </a:r>
                      <a:endParaRPr lang="en-US" dirty="0"/>
                    </a:p>
                  </a:txBody>
                  <a:tcPr/>
                </a:tc>
                <a:tc>
                  <a:txBody>
                    <a:bodyPr/>
                    <a:lstStyle/>
                    <a:p>
                      <a:r>
                        <a:rPr lang="en-US" dirty="0" smtClean="0"/>
                        <a:t>Social acceptance &amp; peer pressure</a:t>
                      </a:r>
                      <a:endParaRPr lang="en-US" dirty="0"/>
                    </a:p>
                  </a:txBody>
                  <a:tcPr/>
                </a:tc>
              </a:tr>
              <a:tr h="691998">
                <a:tc>
                  <a:txBody>
                    <a:bodyPr/>
                    <a:lstStyle/>
                    <a:p>
                      <a:r>
                        <a:rPr lang="en-US" dirty="0" smtClean="0"/>
                        <a:t>Children</a:t>
                      </a:r>
                      <a:endParaRPr lang="en-US" dirty="0"/>
                    </a:p>
                  </a:txBody>
                  <a:tcPr/>
                </a:tc>
                <a:tc>
                  <a:txBody>
                    <a:bodyPr/>
                    <a:lstStyle/>
                    <a:p>
                      <a:r>
                        <a:rPr lang="en-US" dirty="0" smtClean="0"/>
                        <a:t>Parental guidance</a:t>
                      </a:r>
                      <a:endParaRPr lang="en-US" dirty="0"/>
                    </a:p>
                  </a:txBody>
                  <a:tcPr/>
                </a:tc>
              </a:tr>
            </a:tbl>
          </a:graphicData>
        </a:graphic>
      </p:graphicFrame>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p:cNvSpPr>
            <a:spLocks noGrp="1"/>
          </p:cNvSpPr>
          <p:nvPr>
            <p:ph type="title"/>
          </p:nvPr>
        </p:nvSpPr>
        <p:spPr>
          <a:xfrm>
            <a:off x="457200" y="-228600"/>
            <a:ext cx="8229600" cy="914400"/>
          </a:xfrm>
        </p:spPr>
        <p:txBody>
          <a:bodyPr/>
          <a:lstStyle/>
          <a:p>
            <a:r>
              <a:rPr lang="en-US" b="1" smtClean="0">
                <a:solidFill>
                  <a:srgbClr val="000000"/>
                </a:solidFill>
              </a:rPr>
              <a:t>Options</a:t>
            </a:r>
          </a:p>
        </p:txBody>
      </p:sp>
      <p:sp>
        <p:nvSpPr>
          <p:cNvPr id="151555" name="Content Placeholder 2"/>
          <p:cNvSpPr>
            <a:spLocks noGrp="1"/>
          </p:cNvSpPr>
          <p:nvPr>
            <p:ph idx="1"/>
          </p:nvPr>
        </p:nvSpPr>
        <p:spPr>
          <a:xfrm>
            <a:off x="457200" y="685800"/>
            <a:ext cx="8229600" cy="5638800"/>
          </a:xfrm>
        </p:spPr>
        <p:txBody>
          <a:bodyPr/>
          <a:lstStyle/>
          <a:p>
            <a:r>
              <a:rPr lang="en-US" sz="2400" b="1" smtClean="0"/>
              <a:t>Chapter Programming Focused on Young Adults</a:t>
            </a:r>
          </a:p>
          <a:p>
            <a:pPr>
              <a:buFont typeface="Arial" pitchFamily="34" charset="0"/>
              <a:buNone/>
            </a:pPr>
            <a:r>
              <a:rPr lang="en-US" sz="2400" smtClean="0">
                <a:solidFill>
                  <a:srgbClr val="008000"/>
                </a:solidFill>
              </a:rPr>
              <a:t>             • Hartford		Parents with children</a:t>
            </a:r>
          </a:p>
          <a:p>
            <a:pPr>
              <a:buFont typeface="Arial" pitchFamily="34" charset="0"/>
              <a:buNone/>
            </a:pPr>
            <a:r>
              <a:rPr lang="en-US" sz="2400" smtClean="0">
                <a:solidFill>
                  <a:srgbClr val="008000"/>
                </a:solidFill>
              </a:rPr>
              <a:t>             • Essex County	              Parents with children</a:t>
            </a:r>
          </a:p>
          <a:p>
            <a:pPr>
              <a:buFont typeface="Arial" pitchFamily="34" charset="0"/>
              <a:buNone/>
            </a:pPr>
            <a:r>
              <a:rPr lang="en-US" sz="2400" smtClean="0"/>
              <a:t>             • </a:t>
            </a:r>
            <a:r>
              <a:rPr lang="en-US" sz="2400" smtClean="0">
                <a:solidFill>
                  <a:srgbClr val="FF0000"/>
                </a:solidFill>
              </a:rPr>
              <a:t>Boston and DC	 Students</a:t>
            </a:r>
          </a:p>
          <a:p>
            <a:endParaRPr lang="en-US" sz="2400" smtClean="0">
              <a:solidFill>
                <a:srgbClr val="FF0000"/>
              </a:solidFill>
            </a:endParaRPr>
          </a:p>
          <a:p>
            <a:r>
              <a:rPr lang="en-US" sz="2400" b="1" smtClean="0"/>
              <a:t>Chapter Young Adult Special Interest Groups (SIGs)</a:t>
            </a:r>
          </a:p>
          <a:p>
            <a:pPr>
              <a:buFont typeface="Arial" pitchFamily="34" charset="0"/>
              <a:buNone/>
            </a:pPr>
            <a:r>
              <a:rPr lang="en-US" sz="2400" smtClean="0">
                <a:solidFill>
                  <a:srgbClr val="008000"/>
                </a:solidFill>
              </a:rPr>
              <a:t>              Sarasota After Hours  </a:t>
            </a:r>
            <a:r>
              <a:rPr lang="en-US" sz="2400" smtClean="0">
                <a:solidFill>
                  <a:srgbClr val="FF0000"/>
                </a:solidFill>
              </a:rPr>
              <a:t>Young Adults</a:t>
            </a:r>
          </a:p>
          <a:p>
            <a:pPr>
              <a:buFont typeface="Arial" pitchFamily="34" charset="0"/>
              <a:buNone/>
            </a:pPr>
            <a:r>
              <a:rPr lang="en-US" sz="2400" smtClean="0">
                <a:solidFill>
                  <a:srgbClr val="FF0000"/>
                </a:solidFill>
              </a:rPr>
              <a:t>			                           </a:t>
            </a:r>
            <a:r>
              <a:rPr lang="en-US" sz="2400" smtClean="0">
                <a:solidFill>
                  <a:srgbClr val="008000"/>
                </a:solidFill>
              </a:rPr>
              <a:t>Working People</a:t>
            </a:r>
          </a:p>
          <a:p>
            <a:pPr>
              <a:buFont typeface="Arial" pitchFamily="34" charset="0"/>
              <a:buNone/>
            </a:pPr>
            <a:r>
              <a:rPr lang="en-US" sz="2400" smtClean="0">
                <a:solidFill>
                  <a:srgbClr val="008000"/>
                </a:solidFill>
              </a:rPr>
              <a:t>          District of Columbia        Gallaudet University Students</a:t>
            </a:r>
          </a:p>
          <a:p>
            <a:endParaRPr lang="en-US" sz="2400" smtClean="0">
              <a:solidFill>
                <a:srgbClr val="008000"/>
              </a:solidFill>
            </a:endParaRPr>
          </a:p>
          <a:p>
            <a:r>
              <a:rPr lang="en-US" sz="2400" b="1" smtClean="0"/>
              <a:t>Special Events/Programs Appealing to Young Adults</a:t>
            </a:r>
          </a:p>
          <a:p>
            <a:pPr>
              <a:buFont typeface="Arial" pitchFamily="34" charset="0"/>
              <a:buNone/>
            </a:pPr>
            <a:r>
              <a:rPr lang="en-US" sz="2400" b="1" smtClean="0"/>
              <a:t>     Don’t overlook Walk4Hearing to Engage Young Adults</a:t>
            </a:r>
          </a:p>
          <a:p>
            <a:endParaRPr lang="en-US" smtClean="0">
              <a:solidFill>
                <a:srgbClr val="008000"/>
              </a:solidFill>
            </a:endParaRPr>
          </a:p>
          <a:p>
            <a:endParaRPr lang="en-US" smtClean="0">
              <a:solidFill>
                <a:srgbClr val="008000"/>
              </a:solidFill>
            </a:endParaRPr>
          </a:p>
          <a:p>
            <a:endParaRPr lang="en-US" smtClean="0">
              <a:solidFill>
                <a:srgbClr val="FF0000"/>
              </a:solidFill>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p:cNvSpPr>
            <a:spLocks noGrp="1"/>
          </p:cNvSpPr>
          <p:nvPr>
            <p:ph type="title"/>
          </p:nvPr>
        </p:nvSpPr>
        <p:spPr>
          <a:xfrm>
            <a:off x="457200" y="0"/>
            <a:ext cx="8229600" cy="990600"/>
          </a:xfrm>
        </p:spPr>
        <p:txBody>
          <a:bodyPr/>
          <a:lstStyle/>
          <a:p>
            <a:pPr algn="l"/>
            <a:r>
              <a:rPr lang="en-US" b="1" smtClean="0">
                <a:solidFill>
                  <a:srgbClr val="000000"/>
                </a:solidFill>
              </a:rPr>
              <a:t>Events/Programs for Young Adults</a:t>
            </a:r>
          </a:p>
        </p:txBody>
      </p:sp>
      <p:sp>
        <p:nvSpPr>
          <p:cNvPr id="3" name="Content Placeholder 2"/>
          <p:cNvSpPr>
            <a:spLocks noGrp="1"/>
          </p:cNvSpPr>
          <p:nvPr>
            <p:ph idx="1"/>
          </p:nvPr>
        </p:nvSpPr>
        <p:spPr>
          <a:xfrm>
            <a:off x="457200" y="1447800"/>
            <a:ext cx="8229600" cy="4343400"/>
          </a:xfrm>
        </p:spPr>
        <p:txBody>
          <a:bodyPr>
            <a:normAutofit/>
          </a:bodyPr>
          <a:lstStyle/>
          <a:p>
            <a:pPr>
              <a:buFont typeface="Arial" pitchFamily="34" charset="0"/>
              <a:buNone/>
              <a:defRPr/>
            </a:pPr>
            <a:r>
              <a:rPr lang="en-US" sz="3600" b="1" dirty="0">
                <a:solidFill>
                  <a:srgbClr val="000000"/>
                </a:solidFill>
              </a:rPr>
              <a:t>1. Audiology Student Programs</a:t>
            </a:r>
          </a:p>
          <a:p>
            <a:pPr>
              <a:buFont typeface="Arial" pitchFamily="34" charset="0"/>
              <a:buNone/>
              <a:defRPr/>
            </a:pPr>
            <a:r>
              <a:rPr lang="en-US" b="1" dirty="0" smtClean="0"/>
              <a:t>• Presentations to training programs</a:t>
            </a:r>
            <a:endParaRPr lang="en-US" b="1" dirty="0"/>
          </a:p>
          <a:p>
            <a:pPr>
              <a:buFont typeface="Arial" pitchFamily="34" charset="0"/>
              <a:buNone/>
              <a:defRPr/>
            </a:pPr>
            <a:r>
              <a:rPr lang="en-US" sz="2400" i="1" dirty="0"/>
              <a:t>What I wish my audiologist knew about my hearing loss</a:t>
            </a:r>
          </a:p>
          <a:p>
            <a:pPr>
              <a:buFont typeface="Arial" pitchFamily="34" charset="0"/>
              <a:buNone/>
              <a:defRPr/>
            </a:pPr>
            <a:r>
              <a:rPr lang="en-US" sz="2400" b="1" dirty="0" smtClean="0"/>
              <a:t>• </a:t>
            </a:r>
            <a:r>
              <a:rPr lang="en-US" b="1" dirty="0"/>
              <a:t>Summer Intern Program</a:t>
            </a:r>
          </a:p>
          <a:p>
            <a:pPr>
              <a:buFont typeface="Arial" pitchFamily="34" charset="0"/>
              <a:buNone/>
              <a:defRPr/>
            </a:pPr>
            <a:r>
              <a:rPr lang="en-US" b="1" dirty="0" smtClean="0"/>
              <a:t>• </a:t>
            </a:r>
            <a:r>
              <a:rPr lang="en-US" b="1" dirty="0" err="1"/>
              <a:t>AudioBuds</a:t>
            </a:r>
            <a:r>
              <a:rPr lang="en-US" b="1" dirty="0"/>
              <a:t> Support Program</a:t>
            </a:r>
          </a:p>
          <a:p>
            <a:pPr>
              <a:buFont typeface="Arial" charset="0"/>
              <a:buChar char="•"/>
              <a:defRPr/>
            </a:pPr>
            <a:r>
              <a:rPr lang="en-US" sz="2400" dirty="0"/>
              <a:t>Matched with Member in Buddy System</a:t>
            </a:r>
          </a:p>
          <a:p>
            <a:pPr>
              <a:buFont typeface="Arial" pitchFamily="34" charset="0"/>
              <a:buNone/>
              <a:defRPr/>
            </a:pPr>
            <a:r>
              <a:rPr lang="en-US" sz="2400" dirty="0" smtClean="0"/>
              <a:t>• </a:t>
            </a:r>
            <a:r>
              <a:rPr lang="en-US" b="1" dirty="0"/>
              <a:t>Special Memberships</a:t>
            </a:r>
          </a:p>
          <a:p>
            <a:pPr>
              <a:buFont typeface="Arial" charset="0"/>
              <a:buChar char="•"/>
              <a:defRPr/>
            </a:pPr>
            <a:endParaRPr lang="en-US" sz="2400" dirty="0"/>
          </a:p>
          <a:p>
            <a:pPr>
              <a:buFont typeface="Arial" charset="0"/>
              <a:buChar char="•"/>
              <a:defRPr/>
            </a:pPr>
            <a:endParaRPr lang="en-US" sz="2400" dirty="0"/>
          </a:p>
          <a:p>
            <a:pPr>
              <a:buFont typeface="Arial" charset="0"/>
              <a:buChar char="•"/>
              <a:defRPr/>
            </a:pPr>
            <a:endParaRPr lang="en-US" sz="2000" i="1" dirty="0"/>
          </a:p>
          <a:p>
            <a:pPr>
              <a:buFont typeface="Arial" charset="0"/>
              <a:buChar char="•"/>
              <a:defRPr/>
            </a:pPr>
            <a:endParaRPr lang="en-US" sz="2400" i="1" dirty="0"/>
          </a:p>
          <a:p>
            <a:pPr marL="514350" indent="-514350">
              <a:buFont typeface="Arial" charset="0"/>
              <a:buAutoNum type="arabicPeriod"/>
              <a:defRPr/>
            </a:pPr>
            <a:endParaRPr lang="en-US" dirty="0"/>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90550"/>
          </a:xfrm>
        </p:spPr>
        <p:txBody>
          <a:bodyPr>
            <a:normAutofit fontScale="90000"/>
          </a:bodyPr>
          <a:lstStyle/>
          <a:p>
            <a:pPr algn="l">
              <a:defRPr/>
            </a:pPr>
            <a:r>
              <a:rPr lang="en-US" dirty="0"/>
              <a:t> </a:t>
            </a:r>
            <a:r>
              <a:rPr lang="en-US" sz="4000" b="1" dirty="0" smtClean="0"/>
              <a:t>Events/Programs for Young Adults</a:t>
            </a:r>
            <a:endParaRPr lang="en-US" sz="4000" b="1" dirty="0"/>
          </a:p>
        </p:txBody>
      </p:sp>
      <p:sp>
        <p:nvSpPr>
          <p:cNvPr id="3" name="Content Placeholder 2"/>
          <p:cNvSpPr>
            <a:spLocks noGrp="1"/>
          </p:cNvSpPr>
          <p:nvPr>
            <p:ph idx="1"/>
          </p:nvPr>
        </p:nvSpPr>
        <p:spPr>
          <a:xfrm>
            <a:off x="457200" y="838200"/>
            <a:ext cx="8229600" cy="5029200"/>
          </a:xfrm>
        </p:spPr>
        <p:txBody>
          <a:bodyPr>
            <a:normAutofit fontScale="92500" lnSpcReduction="10000"/>
          </a:bodyPr>
          <a:lstStyle/>
          <a:p>
            <a:pPr>
              <a:buFont typeface="Arial" charset="0"/>
              <a:buChar char="•"/>
              <a:defRPr/>
            </a:pPr>
            <a:r>
              <a:rPr lang="en-US" b="1" dirty="0"/>
              <a:t>2. Young Professional Symposium</a:t>
            </a:r>
          </a:p>
          <a:p>
            <a:pPr>
              <a:buFont typeface="Arial" charset="0"/>
              <a:buChar char="•"/>
              <a:defRPr/>
            </a:pPr>
            <a:r>
              <a:rPr lang="en-US" i="1" dirty="0"/>
              <a:t>How to manage relationships with hearing loss</a:t>
            </a:r>
          </a:p>
          <a:p>
            <a:pPr>
              <a:buFont typeface="Arial" charset="0"/>
              <a:buChar char="•"/>
              <a:defRPr/>
            </a:pPr>
            <a:r>
              <a:rPr lang="en-US" i="1" dirty="0"/>
              <a:t>Latest technologies</a:t>
            </a:r>
          </a:p>
          <a:p>
            <a:pPr>
              <a:buFont typeface="Arial" charset="0"/>
              <a:buChar char="•"/>
              <a:defRPr/>
            </a:pPr>
            <a:r>
              <a:rPr lang="en-US" i="1" dirty="0"/>
              <a:t>How to survive and thrive in the workplace</a:t>
            </a:r>
          </a:p>
          <a:p>
            <a:pPr>
              <a:buFont typeface="Arial" charset="0"/>
              <a:buChar char="•"/>
              <a:defRPr/>
            </a:pPr>
            <a:endParaRPr lang="en-US" i="1" dirty="0"/>
          </a:p>
          <a:p>
            <a:pPr>
              <a:buFont typeface="Arial" charset="0"/>
              <a:buChar char="•"/>
              <a:defRPr/>
            </a:pPr>
            <a:r>
              <a:rPr lang="en-US" b="1" dirty="0"/>
              <a:t>3. Student Symposium</a:t>
            </a:r>
          </a:p>
          <a:p>
            <a:pPr>
              <a:buFont typeface="Arial" charset="0"/>
              <a:buChar char="•"/>
              <a:defRPr/>
            </a:pPr>
            <a:r>
              <a:rPr lang="en-US" i="1" dirty="0"/>
              <a:t>How to survive and thrive in </a:t>
            </a:r>
            <a:r>
              <a:rPr lang="en-US" i="1" dirty="0" smtClean="0"/>
              <a:t>school &amp; </a:t>
            </a:r>
            <a:r>
              <a:rPr lang="en-US" i="1" dirty="0"/>
              <a:t>workplace</a:t>
            </a:r>
          </a:p>
          <a:p>
            <a:pPr>
              <a:buFont typeface="Arial" charset="0"/>
              <a:buChar char="•"/>
              <a:defRPr/>
            </a:pPr>
            <a:r>
              <a:rPr lang="en-US" i="1" dirty="0"/>
              <a:t>Latest Technologies</a:t>
            </a:r>
            <a:endParaRPr lang="en-US" dirty="0"/>
          </a:p>
          <a:p>
            <a:pPr>
              <a:buFont typeface="Arial" charset="0"/>
              <a:buChar char="•"/>
              <a:defRPr/>
            </a:pPr>
            <a:r>
              <a:rPr lang="en-US" i="1" dirty="0"/>
              <a:t>Resume Strategies</a:t>
            </a:r>
          </a:p>
          <a:p>
            <a:pPr>
              <a:buFont typeface="Arial" charset="0"/>
              <a:buChar char="•"/>
              <a:defRPr/>
            </a:pPr>
            <a:r>
              <a:rPr lang="en-US" i="1" dirty="0"/>
              <a:t>Interview Strategies</a:t>
            </a:r>
          </a:p>
          <a:p>
            <a:pPr>
              <a:buFont typeface="Arial" charset="0"/>
              <a:buChar char="•"/>
              <a:defRPr/>
            </a:pPr>
            <a:endParaRPr lang="en-US" i="1" dirty="0"/>
          </a:p>
          <a:p>
            <a:pPr>
              <a:buFont typeface="Arial" charset="0"/>
              <a:buChar char="•"/>
              <a:defRPr/>
            </a:pPr>
            <a:endParaRPr lang="en-US" i="1" dirty="0"/>
          </a:p>
          <a:p>
            <a:pPr>
              <a:buFont typeface="Arial" charset="0"/>
              <a:buChar char="•"/>
              <a:defRPr/>
            </a:pPr>
            <a:endParaRPr lang="en-US" i="1" dirty="0"/>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590550"/>
          </a:xfrm>
        </p:spPr>
        <p:txBody>
          <a:bodyPr>
            <a:normAutofit fontScale="90000"/>
          </a:bodyPr>
          <a:lstStyle/>
          <a:p>
            <a:pPr algn="l">
              <a:defRPr/>
            </a:pPr>
            <a:r>
              <a:rPr lang="en-US" dirty="0"/>
              <a:t> </a:t>
            </a:r>
            <a:r>
              <a:rPr lang="en-US" sz="4000" b="1" dirty="0" smtClean="0"/>
              <a:t>Events/Programs for Young Adults</a:t>
            </a:r>
            <a:endParaRPr lang="en-US" sz="4000" b="1" dirty="0"/>
          </a:p>
        </p:txBody>
      </p:sp>
      <p:sp>
        <p:nvSpPr>
          <p:cNvPr id="154627" name="Content Placeholder 2"/>
          <p:cNvSpPr>
            <a:spLocks noGrp="1"/>
          </p:cNvSpPr>
          <p:nvPr>
            <p:ph idx="1"/>
          </p:nvPr>
        </p:nvSpPr>
        <p:spPr>
          <a:xfrm>
            <a:off x="0" y="1295400"/>
            <a:ext cx="9144000" cy="5029200"/>
          </a:xfrm>
        </p:spPr>
        <p:txBody>
          <a:bodyPr/>
          <a:lstStyle/>
          <a:p>
            <a:pPr>
              <a:buFont typeface="Arial" pitchFamily="34" charset="0"/>
              <a:buNone/>
            </a:pPr>
            <a:r>
              <a:rPr lang="en-US" b="1" smtClean="0"/>
              <a:t>4. Student / Young Professional Volunteer Program</a:t>
            </a:r>
          </a:p>
          <a:p>
            <a:pPr>
              <a:buFont typeface="Arial" pitchFamily="34" charset="0"/>
              <a:buNone/>
            </a:pPr>
            <a:r>
              <a:rPr lang="en-US" i="1" smtClean="0"/>
              <a:t>Meaningful volunteer jobs in technical, social media, outreach</a:t>
            </a:r>
          </a:p>
          <a:p>
            <a:pPr>
              <a:buFont typeface="Arial" pitchFamily="34" charset="0"/>
              <a:buNone/>
            </a:pPr>
            <a:r>
              <a:rPr lang="en-US" i="1" smtClean="0"/>
              <a:t>Provide references for resume-building</a:t>
            </a:r>
          </a:p>
          <a:p>
            <a:endParaRPr lang="en-US" i="1" smtClean="0"/>
          </a:p>
          <a:p>
            <a:pPr>
              <a:buFont typeface="Arial" pitchFamily="34" charset="0"/>
              <a:buNone/>
            </a:pPr>
            <a:r>
              <a:rPr lang="en-US" b="1" smtClean="0"/>
              <a:t>5. Young Awareness Program</a:t>
            </a:r>
          </a:p>
          <a:p>
            <a:pPr>
              <a:buFont typeface="Arial" pitchFamily="34" charset="0"/>
              <a:buNone/>
            </a:pPr>
            <a:r>
              <a:rPr lang="en-US" i="1" smtClean="0"/>
              <a:t>Use Facebook to reach younger adults</a:t>
            </a:r>
          </a:p>
          <a:p>
            <a:endParaRPr lang="en-US" i="1" smtClean="0"/>
          </a:p>
          <a:p>
            <a:endParaRPr lang="en-US" i="1" smtClean="0"/>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p:cNvSpPr>
            <a:spLocks noGrp="1"/>
          </p:cNvSpPr>
          <p:nvPr>
            <p:ph type="ctrTitle"/>
          </p:nvPr>
        </p:nvSpPr>
        <p:spPr>
          <a:xfrm>
            <a:off x="-2895600" y="1371600"/>
            <a:ext cx="8229600" cy="1219200"/>
          </a:xfrm>
        </p:spPr>
        <p:txBody>
          <a:bodyPr/>
          <a:lstStyle/>
          <a:p>
            <a:r>
              <a:rPr lang="en-US" sz="4800" smtClean="0"/>
              <a:t> </a:t>
            </a:r>
          </a:p>
        </p:txBody>
      </p:sp>
      <p:sp>
        <p:nvSpPr>
          <p:cNvPr id="3" name="Subtitle 2"/>
          <p:cNvSpPr>
            <a:spLocks noGrp="1"/>
          </p:cNvSpPr>
          <p:nvPr>
            <p:ph type="subTitle" idx="1"/>
          </p:nvPr>
        </p:nvSpPr>
        <p:spPr>
          <a:xfrm>
            <a:off x="0" y="3090863"/>
            <a:ext cx="5715000" cy="3309937"/>
          </a:xfrm>
        </p:spPr>
        <p:txBody>
          <a:bodyPr>
            <a:normAutofit/>
          </a:bodyPr>
          <a:lstStyle/>
          <a:p>
            <a:pPr>
              <a:buFont typeface="Arial" charset="0"/>
              <a:buNone/>
              <a:defRPr/>
            </a:pPr>
            <a:r>
              <a:rPr lang="en-US" dirty="0">
                <a:solidFill>
                  <a:schemeClr val="tx2">
                    <a:lumMod val="90000"/>
                  </a:schemeClr>
                </a:solidFill>
              </a:rPr>
              <a:t> </a:t>
            </a:r>
            <a:endParaRPr lang="en-US" dirty="0">
              <a:solidFill>
                <a:srgbClr val="EEFF15"/>
              </a:solidFill>
            </a:endParaRPr>
          </a:p>
        </p:txBody>
      </p:sp>
      <p:sp>
        <p:nvSpPr>
          <p:cNvPr id="155652" name="TextBox 6"/>
          <p:cNvSpPr txBox="1">
            <a:spLocks noChangeArrowheads="1"/>
          </p:cNvSpPr>
          <p:nvPr/>
        </p:nvSpPr>
        <p:spPr bwMode="auto">
          <a:xfrm>
            <a:off x="0" y="-1981200"/>
            <a:ext cx="9144000" cy="3478213"/>
          </a:xfrm>
          <a:prstGeom prst="rect">
            <a:avLst/>
          </a:prstGeom>
          <a:noFill/>
          <a:ln w="9525">
            <a:noFill/>
            <a:miter lim="800000"/>
            <a:headEnd/>
            <a:tailEnd/>
          </a:ln>
        </p:spPr>
        <p:txBody>
          <a:bodyPr>
            <a:spAutoFit/>
          </a:bodyPr>
          <a:lstStyle/>
          <a:p>
            <a:r>
              <a:rPr lang="en-US" sz="4400" b="1">
                <a:latin typeface="Bank Gothic"/>
                <a:ea typeface="Bank Gothic"/>
                <a:cs typeface="Bank Gothic"/>
              </a:rPr>
              <a:t>			</a:t>
            </a:r>
          </a:p>
          <a:p>
            <a:endParaRPr lang="en-US" sz="4400" b="1">
              <a:latin typeface="Bank Gothic"/>
              <a:ea typeface="Bank Gothic"/>
              <a:cs typeface="Bank Gothic"/>
            </a:endParaRPr>
          </a:p>
          <a:p>
            <a:endParaRPr lang="en-US" sz="4400" b="1">
              <a:latin typeface="Bank Gothic"/>
              <a:ea typeface="Bank Gothic"/>
              <a:cs typeface="Bank Gothic"/>
            </a:endParaRPr>
          </a:p>
          <a:p>
            <a:r>
              <a:rPr lang="en-US" sz="4400" b="1">
                <a:latin typeface="Bank Gothic"/>
                <a:ea typeface="Bank Gothic"/>
                <a:cs typeface="Bank Gothic"/>
              </a:rPr>
              <a:t>  			</a:t>
            </a:r>
          </a:p>
          <a:p>
            <a:pPr algn="ctr"/>
            <a:r>
              <a:rPr lang="en-US" sz="4400" b="1">
                <a:latin typeface="Bank Gothic"/>
                <a:ea typeface="Bank Gothic"/>
                <a:cs typeface="Bank Gothic"/>
              </a:rPr>
              <a:t>	</a:t>
            </a:r>
            <a:endParaRPr lang="en-US" sz="3200">
              <a:latin typeface="Bank Gothic"/>
              <a:ea typeface="Bank Gothic"/>
              <a:cs typeface="Bank Gothic"/>
            </a:endParaRPr>
          </a:p>
        </p:txBody>
      </p:sp>
      <p:pic>
        <p:nvPicPr>
          <p:cNvPr id="155653" name="Picture 3" descr="Slider-Image-2.png"/>
          <p:cNvPicPr>
            <a:picLocks noChangeAspect="1"/>
          </p:cNvPicPr>
          <p:nvPr/>
        </p:nvPicPr>
        <p:blipFill>
          <a:blip r:embed="rId3" cstate="print"/>
          <a:srcRect/>
          <a:stretch>
            <a:fillRect/>
          </a:stretch>
        </p:blipFill>
        <p:spPr bwMode="auto">
          <a:xfrm>
            <a:off x="0" y="1752600"/>
            <a:ext cx="9093200" cy="4191000"/>
          </a:xfrm>
          <a:prstGeom prst="rect">
            <a:avLst/>
          </a:prstGeom>
          <a:noFill/>
          <a:ln w="9525">
            <a:noFill/>
            <a:miter lim="800000"/>
            <a:headEnd/>
            <a:tailEnd/>
          </a:ln>
        </p:spPr>
      </p:pic>
      <p:sp>
        <p:nvSpPr>
          <p:cNvPr id="155654" name="TextBox 5"/>
          <p:cNvSpPr txBox="1">
            <a:spLocks noChangeArrowheads="1"/>
          </p:cNvSpPr>
          <p:nvPr/>
        </p:nvSpPr>
        <p:spPr bwMode="auto">
          <a:xfrm>
            <a:off x="76200" y="381000"/>
            <a:ext cx="9067800" cy="554038"/>
          </a:xfrm>
          <a:prstGeom prst="rect">
            <a:avLst/>
          </a:prstGeom>
          <a:noFill/>
          <a:ln w="9525">
            <a:noFill/>
            <a:miter lim="800000"/>
            <a:headEnd/>
            <a:tailEnd/>
          </a:ln>
        </p:spPr>
        <p:txBody>
          <a:bodyPr>
            <a:spAutoFit/>
          </a:bodyPr>
          <a:lstStyle/>
          <a:p>
            <a:r>
              <a:rPr lang="en-US" sz="3000" b="1">
                <a:latin typeface="Bank Gothic"/>
                <a:ea typeface="Bank Gothic"/>
                <a:cs typeface="Bank Gothic"/>
              </a:rPr>
              <a:t> Hearing Healthcare Professional Collaborations</a:t>
            </a:r>
            <a:endParaRPr lang="en-US" sz="3000"/>
          </a:p>
        </p:txBody>
      </p:sp>
    </p:spTree>
  </p:cSld>
  <p:clrMapOvr>
    <a:masterClrMapping/>
  </p:clrMapOvr>
  <p:transition advTm="5935"/>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0600" y="685800"/>
            <a:ext cx="4343400" cy="6019800"/>
          </a:xfrm>
        </p:spPr>
        <p:txBody>
          <a:bodyPr>
            <a:normAutofit/>
          </a:bodyPr>
          <a:lstStyle/>
          <a:p>
            <a:pPr marL="0" indent="0">
              <a:buFont typeface="Arial" charset="0"/>
              <a:buNone/>
              <a:defRPr/>
            </a:pPr>
            <a:r>
              <a:rPr lang="en-US" sz="2000" b="1" dirty="0"/>
              <a:t>Become an HLAA Pro Member</a:t>
            </a:r>
          </a:p>
          <a:p>
            <a:pPr marL="0" indent="0">
              <a:buFont typeface="Arial" charset="0"/>
              <a:buNone/>
              <a:defRPr/>
            </a:pPr>
            <a:endParaRPr lang="en-US" sz="2000" b="1" dirty="0"/>
          </a:p>
          <a:p>
            <a:pPr>
              <a:buFont typeface="Arial" charset="0"/>
              <a:buChar char="•"/>
              <a:defRPr/>
            </a:pPr>
            <a:r>
              <a:rPr lang="en-US" sz="2000" dirty="0"/>
              <a:t>Joint Outreach Event with Free Hearing Screenings</a:t>
            </a:r>
          </a:p>
          <a:p>
            <a:pPr>
              <a:buFont typeface="Arial" charset="0"/>
              <a:buChar char="•"/>
              <a:defRPr/>
            </a:pPr>
            <a:r>
              <a:rPr lang="en-US" sz="2000" dirty="0"/>
              <a:t>Joint Community Presentation</a:t>
            </a:r>
          </a:p>
          <a:p>
            <a:pPr>
              <a:buFont typeface="Arial" charset="0"/>
              <a:buChar char="•"/>
              <a:defRPr/>
            </a:pPr>
            <a:r>
              <a:rPr lang="en-US" sz="2000" dirty="0"/>
              <a:t>HLAA Presentation @ clinic</a:t>
            </a:r>
          </a:p>
          <a:p>
            <a:pPr>
              <a:buFont typeface="Arial" charset="0"/>
              <a:buChar char="•"/>
              <a:defRPr/>
            </a:pPr>
            <a:r>
              <a:rPr lang="en-US" sz="2000" dirty="0"/>
              <a:t>Practice Listed on HLAA web</a:t>
            </a:r>
          </a:p>
          <a:p>
            <a:pPr>
              <a:buFont typeface="Arial" charset="0"/>
              <a:buChar char="•"/>
              <a:defRPr/>
            </a:pPr>
            <a:r>
              <a:rPr lang="en-US" sz="2000" dirty="0"/>
              <a:t>Materials at Chapter Meetings</a:t>
            </a:r>
          </a:p>
          <a:p>
            <a:pPr>
              <a:buFont typeface="Arial" charset="0"/>
              <a:buChar char="•"/>
              <a:defRPr/>
            </a:pPr>
            <a:r>
              <a:rPr lang="en-US" sz="2000" dirty="0"/>
              <a:t>HLAA Waiting Room Support</a:t>
            </a:r>
          </a:p>
          <a:p>
            <a:pPr>
              <a:buFont typeface="Arial" charset="0"/>
              <a:buChar char="•"/>
              <a:defRPr/>
            </a:pPr>
            <a:r>
              <a:rPr lang="en-US" sz="2000" dirty="0"/>
              <a:t>Speak at HLAA meeting</a:t>
            </a:r>
          </a:p>
          <a:p>
            <a:pPr>
              <a:buFont typeface="Arial" charset="0"/>
              <a:buChar char="•"/>
              <a:defRPr/>
            </a:pPr>
            <a:r>
              <a:rPr lang="en-US" sz="2000" dirty="0"/>
              <a:t>Exhibitor Discount for Expo </a:t>
            </a:r>
          </a:p>
          <a:p>
            <a:pPr>
              <a:buFont typeface="Arial" charset="0"/>
              <a:buChar char="•"/>
              <a:defRPr/>
            </a:pPr>
            <a:r>
              <a:rPr lang="en-US" sz="2000" dirty="0"/>
              <a:t>Discount for Newsletter Ad</a:t>
            </a:r>
          </a:p>
          <a:p>
            <a:pPr>
              <a:buFont typeface="Arial" charset="0"/>
              <a:buChar char="•"/>
              <a:defRPr/>
            </a:pPr>
            <a:r>
              <a:rPr lang="en-US" sz="2000" dirty="0"/>
              <a:t>Article in Chapter Newsletter</a:t>
            </a:r>
          </a:p>
          <a:p>
            <a:pPr marL="0" indent="0">
              <a:buFont typeface="Arial" charset="0"/>
              <a:buNone/>
              <a:defRPr/>
            </a:pPr>
            <a:endParaRPr lang="en-US" sz="2000" dirty="0"/>
          </a:p>
          <a:p>
            <a:pPr marL="0" indent="0">
              <a:buFont typeface="Arial" charset="0"/>
              <a:buNone/>
              <a:defRPr/>
            </a:pPr>
            <a:endParaRPr lang="en-US" sz="2000" dirty="0"/>
          </a:p>
        </p:txBody>
      </p:sp>
      <p:pic>
        <p:nvPicPr>
          <p:cNvPr id="156675" name="Picture 3" descr="10-22 (R) copy 2.pdf"/>
          <p:cNvPicPr>
            <a:picLocks noChangeAspect="1"/>
          </p:cNvPicPr>
          <p:nvPr/>
        </p:nvPicPr>
        <p:blipFill>
          <a:blip r:embed="rId2" cstate="print"/>
          <a:srcRect/>
          <a:stretch>
            <a:fillRect/>
          </a:stretch>
        </p:blipFill>
        <p:spPr bwMode="auto">
          <a:xfrm>
            <a:off x="152400" y="1143000"/>
            <a:ext cx="3771900" cy="4876800"/>
          </a:xfrm>
          <a:prstGeom prst="rect">
            <a:avLst/>
          </a:prstGeom>
          <a:noFill/>
          <a:ln w="9525">
            <a:noFill/>
            <a:miter lim="800000"/>
            <a:headEnd/>
            <a:tailEnd/>
          </a:ln>
        </p:spPr>
      </p:pic>
      <p:pic>
        <p:nvPicPr>
          <p:cNvPr id="156676" name="Picture 1" descr="HLAS Pro Logo copy.jpg"/>
          <p:cNvPicPr>
            <a:picLocks noChangeAspect="1"/>
          </p:cNvPicPr>
          <p:nvPr/>
        </p:nvPicPr>
        <p:blipFill>
          <a:blip r:embed="rId3" cstate="print"/>
          <a:srcRect/>
          <a:stretch>
            <a:fillRect/>
          </a:stretch>
        </p:blipFill>
        <p:spPr bwMode="auto">
          <a:xfrm>
            <a:off x="0" y="0"/>
            <a:ext cx="4441825" cy="1143000"/>
          </a:xfrm>
          <a:prstGeom prst="rect">
            <a:avLst/>
          </a:prstGeom>
          <a:noFill/>
          <a:ln w="9525">
            <a:noFill/>
            <a:miter lim="800000"/>
            <a:headEnd/>
            <a:tailEnd/>
          </a:ln>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p:cNvSpPr>
            <a:spLocks noGrp="1"/>
          </p:cNvSpPr>
          <p:nvPr>
            <p:ph type="ctrTitle"/>
          </p:nvPr>
        </p:nvSpPr>
        <p:spPr>
          <a:xfrm>
            <a:off x="-2895600" y="1371600"/>
            <a:ext cx="8229600" cy="1219200"/>
          </a:xfrm>
        </p:spPr>
        <p:txBody>
          <a:bodyPr/>
          <a:lstStyle/>
          <a:p>
            <a:r>
              <a:rPr lang="en-US" sz="4800" smtClean="0"/>
              <a:t> </a:t>
            </a:r>
          </a:p>
        </p:txBody>
      </p:sp>
      <p:sp>
        <p:nvSpPr>
          <p:cNvPr id="3" name="Subtitle 2"/>
          <p:cNvSpPr>
            <a:spLocks noGrp="1"/>
          </p:cNvSpPr>
          <p:nvPr>
            <p:ph type="subTitle" idx="1"/>
          </p:nvPr>
        </p:nvSpPr>
        <p:spPr>
          <a:xfrm>
            <a:off x="0" y="3090863"/>
            <a:ext cx="5715000" cy="3309937"/>
          </a:xfrm>
        </p:spPr>
        <p:txBody>
          <a:bodyPr>
            <a:normAutofit/>
          </a:bodyPr>
          <a:lstStyle/>
          <a:p>
            <a:pPr>
              <a:buFont typeface="Arial" charset="0"/>
              <a:buNone/>
              <a:defRPr/>
            </a:pPr>
            <a:r>
              <a:rPr lang="en-US" dirty="0">
                <a:solidFill>
                  <a:schemeClr val="tx2">
                    <a:lumMod val="90000"/>
                  </a:schemeClr>
                </a:solidFill>
              </a:rPr>
              <a:t> </a:t>
            </a:r>
            <a:endParaRPr lang="en-US" dirty="0">
              <a:solidFill>
                <a:srgbClr val="EEFF15"/>
              </a:solidFill>
            </a:endParaRPr>
          </a:p>
        </p:txBody>
      </p:sp>
      <p:sp>
        <p:nvSpPr>
          <p:cNvPr id="157700" name="TextBox 6"/>
          <p:cNvSpPr txBox="1">
            <a:spLocks noChangeArrowheads="1"/>
          </p:cNvSpPr>
          <p:nvPr/>
        </p:nvSpPr>
        <p:spPr bwMode="auto">
          <a:xfrm>
            <a:off x="0" y="2490788"/>
            <a:ext cx="9144000" cy="3478212"/>
          </a:xfrm>
          <a:prstGeom prst="rect">
            <a:avLst/>
          </a:prstGeom>
          <a:noFill/>
          <a:ln w="9525">
            <a:noFill/>
            <a:miter lim="800000"/>
            <a:headEnd/>
            <a:tailEnd/>
          </a:ln>
        </p:spPr>
        <p:txBody>
          <a:bodyPr>
            <a:spAutoFit/>
          </a:bodyPr>
          <a:lstStyle/>
          <a:p>
            <a:r>
              <a:rPr lang="en-US" sz="4400" b="1">
                <a:latin typeface="Bank Gothic"/>
                <a:ea typeface="Bank Gothic"/>
                <a:cs typeface="Bank Gothic"/>
              </a:rPr>
              <a:t>			</a:t>
            </a:r>
          </a:p>
          <a:p>
            <a:endParaRPr lang="en-US" sz="4400" b="1">
              <a:latin typeface="Bank Gothic"/>
              <a:ea typeface="Bank Gothic"/>
              <a:cs typeface="Bank Gothic"/>
            </a:endParaRPr>
          </a:p>
          <a:p>
            <a:endParaRPr lang="en-US" sz="4400" b="1">
              <a:latin typeface="Bank Gothic"/>
              <a:ea typeface="Bank Gothic"/>
              <a:cs typeface="Bank Gothic"/>
            </a:endParaRPr>
          </a:p>
          <a:p>
            <a:r>
              <a:rPr lang="en-US" sz="4400" b="1">
                <a:latin typeface="Bank Gothic"/>
                <a:ea typeface="Bank Gothic"/>
                <a:cs typeface="Bank Gothic"/>
              </a:rPr>
              <a:t>  			</a:t>
            </a:r>
          </a:p>
          <a:p>
            <a:r>
              <a:rPr lang="en-US" sz="4400" b="1">
                <a:latin typeface="Bank Gothic"/>
                <a:ea typeface="Bank Gothic"/>
                <a:cs typeface="Bank Gothic"/>
              </a:rPr>
              <a:t>					State Support</a:t>
            </a:r>
            <a:endParaRPr lang="en-US" sz="4400">
              <a:latin typeface="Bank Gothic"/>
              <a:ea typeface="Bank Gothic"/>
              <a:cs typeface="Bank Gothic"/>
            </a:endParaRPr>
          </a:p>
        </p:txBody>
      </p:sp>
      <p:pic>
        <p:nvPicPr>
          <p:cNvPr id="157701" name="Picture 3" descr="KYkentuckychapters-1.jpg"/>
          <p:cNvPicPr>
            <a:picLocks noChangeAspect="1"/>
          </p:cNvPicPr>
          <p:nvPr/>
        </p:nvPicPr>
        <p:blipFill>
          <a:blip r:embed="rId3" cstate="print"/>
          <a:srcRect/>
          <a:stretch>
            <a:fillRect/>
          </a:stretch>
        </p:blipFill>
        <p:spPr bwMode="auto">
          <a:xfrm>
            <a:off x="2593975" y="862013"/>
            <a:ext cx="5940425" cy="3024187"/>
          </a:xfrm>
          <a:prstGeom prst="rect">
            <a:avLst/>
          </a:prstGeom>
          <a:noFill/>
          <a:ln w="9525">
            <a:noFill/>
            <a:miter lim="800000"/>
            <a:headEnd/>
            <a:tailEnd/>
          </a:ln>
        </p:spPr>
      </p:pic>
    </p:spTree>
  </p:cSld>
  <p:clrMapOvr>
    <a:masterClrMapping/>
  </p:clrMapOvr>
  <p:transition advTm="5935"/>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304800"/>
            <a:ext cx="8229600" cy="1219200"/>
          </a:xfrm>
        </p:spPr>
        <p:txBody>
          <a:bodyPr/>
          <a:lstStyle/>
          <a:p>
            <a:r>
              <a:rPr lang="en-US" dirty="0" smtClean="0"/>
              <a:t>           </a:t>
            </a:r>
            <a:r>
              <a:rPr lang="en-US" b="1" dirty="0" smtClean="0">
                <a:solidFill>
                  <a:srgbClr val="FF0000"/>
                </a:solidFill>
              </a:rPr>
              <a:t>The Oregon 2% Opportunity</a:t>
            </a:r>
          </a:p>
        </p:txBody>
      </p:sp>
      <p:pic>
        <p:nvPicPr>
          <p:cNvPr id="15363" name="Picture 3" descr="goals.jpg"/>
          <p:cNvPicPr>
            <a:picLocks noChangeAspect="1"/>
          </p:cNvPicPr>
          <p:nvPr/>
        </p:nvPicPr>
        <p:blipFill>
          <a:blip r:embed="rId2" cstate="print"/>
          <a:srcRect/>
          <a:stretch>
            <a:fillRect/>
          </a:stretch>
        </p:blipFill>
        <p:spPr bwMode="auto">
          <a:xfrm>
            <a:off x="76200" y="152400"/>
            <a:ext cx="1752600" cy="1216648"/>
          </a:xfrm>
          <a:prstGeom prst="rect">
            <a:avLst/>
          </a:prstGeom>
          <a:noFill/>
          <a:ln w="9525">
            <a:noFill/>
            <a:miter lim="800000"/>
            <a:headEnd/>
            <a:tailEnd/>
          </a:ln>
        </p:spPr>
      </p:pic>
      <p:graphicFrame>
        <p:nvGraphicFramePr>
          <p:cNvPr id="6" name="Content Placeholder 5"/>
          <p:cNvGraphicFramePr>
            <a:graphicFrameLocks noGrp="1"/>
          </p:cNvGraphicFramePr>
          <p:nvPr>
            <p:ph idx="1"/>
          </p:nvPr>
        </p:nvGraphicFramePr>
        <p:xfrm>
          <a:off x="457200" y="1524000"/>
          <a:ext cx="8382000" cy="4269740"/>
        </p:xfrm>
        <a:graphic>
          <a:graphicData uri="http://schemas.openxmlformats.org/drawingml/2006/table">
            <a:tbl>
              <a:tblPr firstRow="1" bandRow="1">
                <a:tableStyleId>{5C22544A-7EE6-4342-B048-85BDC9FD1C3A}</a:tableStyleId>
              </a:tblPr>
              <a:tblGrid>
                <a:gridCol w="2794000"/>
                <a:gridCol w="2794000"/>
                <a:gridCol w="2794000"/>
              </a:tblGrid>
              <a:tr h="469900">
                <a:tc>
                  <a:txBody>
                    <a:bodyPr/>
                    <a:lstStyle/>
                    <a:p>
                      <a:pPr algn="ctr"/>
                      <a:r>
                        <a:rPr lang="en-US" dirty="0" smtClean="0"/>
                        <a:t>Chapter</a:t>
                      </a:r>
                      <a:endParaRPr lang="en-US" dirty="0"/>
                    </a:p>
                  </a:txBody>
                  <a:tcPr/>
                </a:tc>
                <a:tc>
                  <a:txBody>
                    <a:bodyPr/>
                    <a:lstStyle/>
                    <a:p>
                      <a:pPr algn="ctr"/>
                      <a:r>
                        <a:rPr lang="en-US" dirty="0" smtClean="0"/>
                        <a:t>People with</a:t>
                      </a:r>
                    </a:p>
                    <a:p>
                      <a:pPr algn="ctr"/>
                      <a:r>
                        <a:rPr lang="en-US" dirty="0" smtClean="0"/>
                        <a:t>Hearing Loss</a:t>
                      </a:r>
                      <a:endParaRPr lang="en-US" dirty="0"/>
                    </a:p>
                  </a:txBody>
                  <a:tcPr/>
                </a:tc>
                <a:tc>
                  <a:txBody>
                    <a:bodyPr/>
                    <a:lstStyle/>
                    <a:p>
                      <a:pPr algn="ctr"/>
                      <a:r>
                        <a:rPr lang="en-US" dirty="0" smtClean="0"/>
                        <a:t>Suppose 2% </a:t>
                      </a:r>
                    </a:p>
                    <a:p>
                      <a:pPr algn="ctr"/>
                      <a:r>
                        <a:rPr lang="en-US" dirty="0" smtClean="0"/>
                        <a:t>Join</a:t>
                      </a:r>
                      <a:r>
                        <a:rPr lang="en-US" baseline="0" dirty="0" smtClean="0"/>
                        <a:t> Your Chapter</a:t>
                      </a:r>
                      <a:endParaRPr lang="en-US" dirty="0"/>
                    </a:p>
                  </a:txBody>
                  <a:tcPr/>
                </a:tc>
              </a:tr>
              <a:tr h="469900">
                <a:tc>
                  <a:txBody>
                    <a:bodyPr/>
                    <a:lstStyle/>
                    <a:p>
                      <a:r>
                        <a:rPr lang="en-US" dirty="0" smtClean="0"/>
                        <a:t>Douglas</a:t>
                      </a:r>
                      <a:r>
                        <a:rPr lang="en-US" baseline="0" dirty="0" smtClean="0"/>
                        <a:t> County OR</a:t>
                      </a:r>
                      <a:endParaRPr lang="en-US" dirty="0"/>
                    </a:p>
                  </a:txBody>
                  <a:tcPr/>
                </a:tc>
                <a:tc>
                  <a:txBody>
                    <a:bodyPr/>
                    <a:lstStyle/>
                    <a:p>
                      <a:r>
                        <a:rPr lang="en-US" dirty="0" smtClean="0"/>
                        <a:t>21,533</a:t>
                      </a:r>
                      <a:endParaRPr lang="en-US" dirty="0"/>
                    </a:p>
                  </a:txBody>
                  <a:tcPr/>
                </a:tc>
                <a:tc>
                  <a:txBody>
                    <a:bodyPr/>
                    <a:lstStyle/>
                    <a:p>
                      <a:r>
                        <a:rPr lang="en-US" sz="1800" b="1" dirty="0" smtClean="0">
                          <a:solidFill>
                            <a:srgbClr val="FF0000"/>
                          </a:solidFill>
                        </a:rPr>
                        <a:t> 431 Members</a:t>
                      </a:r>
                      <a:endParaRPr lang="en-US" dirty="0"/>
                    </a:p>
                  </a:txBody>
                  <a:tcPr/>
                </a:tc>
              </a:tr>
              <a:tr h="469900">
                <a:tc>
                  <a:txBody>
                    <a:bodyPr/>
                    <a:lstStyle/>
                    <a:p>
                      <a:r>
                        <a:rPr lang="en-US" dirty="0" smtClean="0"/>
                        <a:t>Lane</a:t>
                      </a:r>
                      <a:r>
                        <a:rPr lang="en-US" baseline="0" dirty="0" smtClean="0"/>
                        <a:t> County OR</a:t>
                      </a:r>
                      <a:endParaRPr lang="en-US" dirty="0"/>
                    </a:p>
                  </a:txBody>
                  <a:tcPr/>
                </a:tc>
                <a:tc>
                  <a:txBody>
                    <a:bodyPr/>
                    <a:lstStyle/>
                    <a:p>
                      <a:r>
                        <a:rPr lang="en-US" dirty="0" smtClean="0"/>
                        <a:t>70,343</a:t>
                      </a:r>
                      <a:endParaRPr lang="en-US" dirty="0"/>
                    </a:p>
                  </a:txBody>
                  <a:tcPr/>
                </a:tc>
                <a:tc>
                  <a:txBody>
                    <a:bodyPr/>
                    <a:lstStyle/>
                    <a:p>
                      <a:r>
                        <a:rPr lang="en-US" sz="1800" b="1" dirty="0" smtClean="0">
                          <a:solidFill>
                            <a:srgbClr val="FF0000"/>
                          </a:solidFill>
                        </a:rPr>
                        <a:t> 1,407 Members</a:t>
                      </a:r>
                      <a:endParaRPr lang="en-US" dirty="0"/>
                    </a:p>
                  </a:txBody>
                  <a:tcPr/>
                </a:tc>
              </a:tr>
              <a:tr h="469900">
                <a:tc>
                  <a:txBody>
                    <a:bodyPr/>
                    <a:lstStyle/>
                    <a:p>
                      <a:r>
                        <a:rPr lang="en-US" dirty="0" smtClean="0"/>
                        <a:t>Linn</a:t>
                      </a:r>
                      <a:r>
                        <a:rPr lang="en-US" baseline="0" dirty="0" smtClean="0"/>
                        <a:t> &amp; Benton OR</a:t>
                      </a:r>
                      <a:endParaRPr lang="en-US" dirty="0"/>
                    </a:p>
                  </a:txBody>
                  <a:tcPr/>
                </a:tc>
                <a:tc>
                  <a:txBody>
                    <a:bodyPr/>
                    <a:lstStyle/>
                    <a:p>
                      <a:r>
                        <a:rPr lang="en-US" dirty="0" smtClean="0"/>
                        <a:t>40,450</a:t>
                      </a:r>
                      <a:endParaRPr lang="en-US" dirty="0"/>
                    </a:p>
                  </a:txBody>
                  <a:tcPr/>
                </a:tc>
                <a:tc>
                  <a:txBody>
                    <a:bodyPr/>
                    <a:lstStyle/>
                    <a:p>
                      <a:r>
                        <a:rPr lang="en-US" sz="1800" b="1" dirty="0" smtClean="0">
                          <a:solidFill>
                            <a:srgbClr val="FF0000"/>
                          </a:solidFill>
                        </a:rPr>
                        <a:t> 809 Members</a:t>
                      </a:r>
                      <a:endParaRPr lang="en-US" dirty="0"/>
                    </a:p>
                  </a:txBody>
                  <a:tcPr/>
                </a:tc>
              </a:tr>
              <a:tr h="469900">
                <a:tc>
                  <a:txBody>
                    <a:bodyPr/>
                    <a:lstStyle/>
                    <a:p>
                      <a:r>
                        <a:rPr lang="en-US" dirty="0" smtClean="0"/>
                        <a:t>Portland</a:t>
                      </a:r>
                      <a:r>
                        <a:rPr lang="en-US" baseline="0" dirty="0" smtClean="0"/>
                        <a:t> OR</a:t>
                      </a:r>
                      <a:r>
                        <a:rPr lang="en-US" dirty="0" smtClean="0"/>
                        <a:t>	</a:t>
                      </a:r>
                      <a:endParaRPr lang="en-US" dirty="0"/>
                    </a:p>
                  </a:txBody>
                  <a:tcPr/>
                </a:tc>
                <a:tc>
                  <a:txBody>
                    <a:bodyPr/>
                    <a:lstStyle/>
                    <a:p>
                      <a:r>
                        <a:rPr lang="en-US" dirty="0" smtClean="0"/>
                        <a:t>445,202</a:t>
                      </a:r>
                      <a:endParaRPr lang="en-US" dirty="0"/>
                    </a:p>
                  </a:txBody>
                  <a:tcPr/>
                </a:tc>
                <a:tc>
                  <a:txBody>
                    <a:bodyPr/>
                    <a:lstStyle/>
                    <a:p>
                      <a:r>
                        <a:rPr lang="en-US" sz="1800" b="1" dirty="0" smtClean="0">
                          <a:solidFill>
                            <a:srgbClr val="FF0000"/>
                          </a:solidFill>
                        </a:rPr>
                        <a:t> 8,904 Members</a:t>
                      </a:r>
                      <a:endParaRPr lang="en-US" dirty="0"/>
                    </a:p>
                  </a:txBody>
                  <a:tcPr/>
                </a:tc>
              </a:tr>
              <a:tr h="469900">
                <a:tc>
                  <a:txBody>
                    <a:bodyPr/>
                    <a:lstStyle/>
                    <a:p>
                      <a:r>
                        <a:rPr lang="en-US" dirty="0" smtClean="0"/>
                        <a:t>Salem OR</a:t>
                      </a:r>
                      <a:endParaRPr lang="en-US" dirty="0"/>
                    </a:p>
                  </a:txBody>
                  <a:tcPr/>
                </a:tc>
                <a:tc>
                  <a:txBody>
                    <a:bodyPr/>
                    <a:lstStyle/>
                    <a:p>
                      <a:r>
                        <a:rPr lang="en-US" dirty="0" smtClean="0"/>
                        <a:t>78,148</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FF0000"/>
                          </a:solidFill>
                        </a:rPr>
                        <a:t> 1,563 Members</a:t>
                      </a:r>
                      <a:endParaRPr lang="en-US" dirty="0" smtClean="0"/>
                    </a:p>
                    <a:p>
                      <a:endParaRPr lang="en-US" dirty="0"/>
                    </a:p>
                  </a:txBody>
                  <a:tcPr/>
                </a:tc>
              </a:tr>
              <a:tr h="469900">
                <a:tc>
                  <a:txBody>
                    <a:bodyPr/>
                    <a:lstStyle/>
                    <a:p>
                      <a:r>
                        <a:rPr lang="en-US" dirty="0" smtClean="0"/>
                        <a:t>Whatcom OR</a:t>
                      </a:r>
                      <a:endParaRPr lang="en-US" dirty="0"/>
                    </a:p>
                  </a:txBody>
                  <a:tcPr/>
                </a:tc>
                <a:tc>
                  <a:txBody>
                    <a:bodyPr/>
                    <a:lstStyle/>
                    <a:p>
                      <a:r>
                        <a:rPr lang="en-US" dirty="0" smtClean="0"/>
                        <a:t>??</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FF0000"/>
                          </a:solidFill>
                        </a:rPr>
                        <a:t> Members</a:t>
                      </a:r>
                      <a:endParaRPr lang="en-US" dirty="0" smtClean="0"/>
                    </a:p>
                    <a:p>
                      <a:endParaRPr lang="en-US" dirty="0"/>
                    </a:p>
                  </a:txBody>
                  <a:tcPr/>
                </a:tc>
              </a:tr>
              <a:tr h="469900">
                <a:tc>
                  <a:txBody>
                    <a:bodyPr/>
                    <a:lstStyle/>
                    <a:p>
                      <a:r>
                        <a:rPr lang="en-US" dirty="0" smtClean="0"/>
                        <a:t>Oregon State Opportunity</a:t>
                      </a:r>
                      <a:endParaRPr lang="en-US" dirty="0"/>
                    </a:p>
                  </a:txBody>
                  <a:tcPr/>
                </a:tc>
                <a:tc>
                  <a:txBody>
                    <a:bodyPr/>
                    <a:lstStyle/>
                    <a:p>
                      <a:r>
                        <a:rPr lang="en-US" b="1" dirty="0" smtClean="0"/>
                        <a:t> 655,676 people	</a:t>
                      </a:r>
                      <a:endParaRPr lang="en-US" dirty="0"/>
                    </a:p>
                  </a:txBody>
                  <a:tcPr/>
                </a:tc>
                <a:tc>
                  <a:txBody>
                    <a:bodyPr/>
                    <a:lstStyle/>
                    <a:p>
                      <a:r>
                        <a:rPr lang="en-US" sz="1800" b="1" dirty="0" smtClean="0">
                          <a:solidFill>
                            <a:srgbClr val="FF0000"/>
                          </a:solidFill>
                        </a:rPr>
                        <a:t> 13,113 Members</a:t>
                      </a:r>
                      <a:endParaRPr lang="en-US" dirty="0"/>
                    </a:p>
                  </a:txBody>
                  <a:tcPr/>
                </a:tc>
              </a:tr>
            </a:tbl>
          </a:graphicData>
        </a:graphic>
      </p:graphicFrame>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Content Placeholder 2"/>
          <p:cNvSpPr>
            <a:spLocks noGrp="1"/>
          </p:cNvSpPr>
          <p:nvPr>
            <p:ph idx="1"/>
          </p:nvPr>
        </p:nvSpPr>
        <p:spPr>
          <a:xfrm>
            <a:off x="3276600" y="2438400"/>
            <a:ext cx="5334000" cy="3810000"/>
          </a:xfrm>
        </p:spPr>
        <p:txBody>
          <a:bodyPr/>
          <a:lstStyle/>
          <a:p>
            <a:pPr marL="0" indent="0">
              <a:buFont typeface="Arial" pitchFamily="34" charset="0"/>
              <a:buNone/>
            </a:pPr>
            <a:r>
              <a:rPr lang="en-US" b="1" smtClean="0"/>
              <a:t>• Chapters’ Most Popular Topics/Speakers</a:t>
            </a:r>
          </a:p>
          <a:p>
            <a:pPr marL="0" indent="0">
              <a:buFont typeface="Arial" pitchFamily="34" charset="0"/>
              <a:buNone/>
            </a:pPr>
            <a:endParaRPr lang="en-US" b="1" smtClean="0"/>
          </a:p>
          <a:p>
            <a:pPr marL="0" indent="0">
              <a:buFont typeface="Arial" pitchFamily="34" charset="0"/>
              <a:buNone/>
            </a:pPr>
            <a:r>
              <a:rPr lang="en-US" b="1" smtClean="0"/>
              <a:t>• Audiology Professors</a:t>
            </a:r>
          </a:p>
          <a:p>
            <a:pPr marL="0" indent="0">
              <a:buFont typeface="Arial" pitchFamily="34" charset="0"/>
              <a:buNone/>
            </a:pPr>
            <a:endParaRPr lang="en-US" b="1" smtClean="0"/>
          </a:p>
          <a:p>
            <a:pPr marL="0" indent="0">
              <a:buFont typeface="Arial" pitchFamily="34" charset="0"/>
              <a:buNone/>
            </a:pPr>
            <a:r>
              <a:rPr lang="en-US" b="1" smtClean="0"/>
              <a:t>• Videos </a:t>
            </a:r>
          </a:p>
        </p:txBody>
      </p:sp>
      <p:pic>
        <p:nvPicPr>
          <p:cNvPr id="158723" name="Picture 3" descr="Webinar-Tips-to-be-a-Dynamic-Presenter-300x299.jpg"/>
          <p:cNvPicPr>
            <a:picLocks noChangeAspect="1"/>
          </p:cNvPicPr>
          <p:nvPr/>
        </p:nvPicPr>
        <p:blipFill>
          <a:blip r:embed="rId2" cstate="print"/>
          <a:srcRect/>
          <a:stretch>
            <a:fillRect/>
          </a:stretch>
        </p:blipFill>
        <p:spPr bwMode="auto">
          <a:xfrm>
            <a:off x="7010400" y="152400"/>
            <a:ext cx="1981200" cy="2133600"/>
          </a:xfrm>
          <a:prstGeom prst="rect">
            <a:avLst/>
          </a:prstGeom>
          <a:noFill/>
          <a:ln w="9525">
            <a:noFill/>
            <a:miter lim="800000"/>
            <a:headEnd/>
            <a:tailEnd/>
          </a:ln>
        </p:spPr>
      </p:pic>
      <p:sp>
        <p:nvSpPr>
          <p:cNvPr id="158724" name="TextBox 4"/>
          <p:cNvSpPr txBox="1">
            <a:spLocks noChangeArrowheads="1"/>
          </p:cNvSpPr>
          <p:nvPr/>
        </p:nvSpPr>
        <p:spPr bwMode="auto">
          <a:xfrm>
            <a:off x="304800" y="968375"/>
            <a:ext cx="6172200" cy="708025"/>
          </a:xfrm>
          <a:prstGeom prst="rect">
            <a:avLst/>
          </a:prstGeom>
          <a:noFill/>
          <a:ln w="9525">
            <a:noFill/>
            <a:miter lim="800000"/>
            <a:headEnd/>
            <a:tailEnd/>
          </a:ln>
        </p:spPr>
        <p:txBody>
          <a:bodyPr>
            <a:spAutoFit/>
          </a:bodyPr>
          <a:lstStyle/>
          <a:p>
            <a:r>
              <a:rPr lang="en-US" sz="4000" b="1">
                <a:solidFill>
                  <a:srgbClr val="FF0000"/>
                </a:solidFill>
              </a:rPr>
              <a:t>State Speaker’s Guild</a:t>
            </a:r>
            <a:endParaRPr lang="en-US" sz="4000"/>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p:cNvSpPr>
            <a:spLocks noGrp="1"/>
          </p:cNvSpPr>
          <p:nvPr>
            <p:ph type="title"/>
          </p:nvPr>
        </p:nvSpPr>
        <p:spPr>
          <a:xfrm>
            <a:off x="457200" y="76200"/>
            <a:ext cx="8229600" cy="1143000"/>
          </a:xfrm>
        </p:spPr>
        <p:txBody>
          <a:bodyPr/>
          <a:lstStyle/>
          <a:p>
            <a:r>
              <a:rPr lang="en-US" b="1" smtClean="0"/>
              <a:t>State Mailing List</a:t>
            </a:r>
          </a:p>
        </p:txBody>
      </p:sp>
      <p:pic>
        <p:nvPicPr>
          <p:cNvPr id="159747" name="Picture 3" descr="email-list.jpg"/>
          <p:cNvPicPr>
            <a:picLocks noChangeAspect="1"/>
          </p:cNvPicPr>
          <p:nvPr/>
        </p:nvPicPr>
        <p:blipFill>
          <a:blip r:embed="rId2" cstate="print"/>
          <a:srcRect/>
          <a:stretch>
            <a:fillRect/>
          </a:stretch>
        </p:blipFill>
        <p:spPr bwMode="auto">
          <a:xfrm>
            <a:off x="838200" y="1219200"/>
            <a:ext cx="7092950" cy="4779963"/>
          </a:xfrm>
          <a:prstGeom prst="rect">
            <a:avLst/>
          </a:prstGeom>
          <a:noFill/>
          <a:ln w="9525">
            <a:noFill/>
            <a:miter lim="800000"/>
            <a:headEnd/>
            <a:tailEnd/>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Content Placeholder 2"/>
          <p:cNvSpPr>
            <a:spLocks noGrp="1"/>
          </p:cNvSpPr>
          <p:nvPr>
            <p:ph idx="1"/>
          </p:nvPr>
        </p:nvSpPr>
        <p:spPr>
          <a:xfrm>
            <a:off x="3886200" y="1295400"/>
            <a:ext cx="4267200" cy="4525963"/>
          </a:xfrm>
        </p:spPr>
        <p:txBody>
          <a:bodyPr/>
          <a:lstStyle/>
          <a:p>
            <a:r>
              <a:rPr lang="en-US" smtClean="0"/>
              <a:t>Annual Requirements</a:t>
            </a:r>
          </a:p>
          <a:p>
            <a:r>
              <a:rPr lang="en-US" smtClean="0"/>
              <a:t>Start A Chapter</a:t>
            </a:r>
          </a:p>
          <a:p>
            <a:r>
              <a:rPr lang="en-US" smtClean="0"/>
              <a:t>Run A Strong Chapter</a:t>
            </a:r>
          </a:p>
          <a:p>
            <a:r>
              <a:rPr lang="en-US" smtClean="0"/>
              <a:t>Legal/Governance</a:t>
            </a:r>
          </a:p>
          <a:p>
            <a:r>
              <a:rPr lang="en-US" smtClean="0"/>
              <a:t>Financial</a:t>
            </a:r>
          </a:p>
          <a:p>
            <a:r>
              <a:rPr lang="en-US" smtClean="0"/>
              <a:t>Publicity Promotion</a:t>
            </a:r>
          </a:p>
          <a:p>
            <a:r>
              <a:rPr lang="en-US" smtClean="0"/>
              <a:t>Coordinators</a:t>
            </a:r>
          </a:p>
          <a:p>
            <a:r>
              <a:rPr lang="en-US" smtClean="0"/>
              <a:t>State Organizations</a:t>
            </a:r>
          </a:p>
        </p:txBody>
      </p:sp>
      <p:sp>
        <p:nvSpPr>
          <p:cNvPr id="160771" name="Title 3"/>
          <p:cNvSpPr>
            <a:spLocks noGrp="1"/>
          </p:cNvSpPr>
          <p:nvPr>
            <p:ph type="title"/>
          </p:nvPr>
        </p:nvSpPr>
        <p:spPr/>
        <p:txBody>
          <a:bodyPr/>
          <a:lstStyle/>
          <a:p>
            <a:r>
              <a:rPr lang="en-US" b="1" smtClean="0">
                <a:latin typeface="Bank Gothic"/>
                <a:ea typeface="Bank Gothic"/>
                <a:cs typeface="Bank Gothic"/>
              </a:rPr>
              <a:t>HLAA Leader</a:t>
            </a:r>
            <a:r>
              <a:rPr lang="en-US" b="1" smtClean="0">
                <a:solidFill>
                  <a:srgbClr val="FFFF00"/>
                </a:solidFill>
                <a:latin typeface="Bank Gothic"/>
                <a:ea typeface="Bank Gothic"/>
                <a:cs typeface="Bank Gothic"/>
              </a:rPr>
              <a:t> </a:t>
            </a:r>
            <a:r>
              <a:rPr lang="en-US" b="1" smtClean="0">
                <a:latin typeface="Bank Gothic"/>
                <a:ea typeface="Bank Gothic"/>
                <a:cs typeface="Bank Gothic"/>
              </a:rPr>
              <a:t>Support</a:t>
            </a:r>
            <a:endParaRPr lang="en-US" smtClean="0"/>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90600" y="1371600"/>
            <a:ext cx="6477000" cy="4267200"/>
          </a:xfrm>
        </p:spPr>
        <p:txBody>
          <a:bodyPr>
            <a:normAutofit/>
          </a:bodyPr>
          <a:lstStyle/>
          <a:p>
            <a:pPr>
              <a:buFont typeface="Arial" charset="0"/>
              <a:buNone/>
              <a:defRPr/>
            </a:pPr>
            <a:r>
              <a:rPr lang="en-US" dirty="0">
                <a:solidFill>
                  <a:schemeClr val="tx2">
                    <a:lumMod val="90000"/>
                  </a:schemeClr>
                </a:solidFill>
              </a:rPr>
              <a:t> </a:t>
            </a:r>
            <a:endParaRPr lang="en-US" dirty="0">
              <a:solidFill>
                <a:srgbClr val="EEFF15"/>
              </a:solidFill>
            </a:endParaRPr>
          </a:p>
        </p:txBody>
      </p:sp>
      <p:sp>
        <p:nvSpPr>
          <p:cNvPr id="161795" name="TextBox 6"/>
          <p:cNvSpPr txBox="1">
            <a:spLocks noChangeArrowheads="1"/>
          </p:cNvSpPr>
          <p:nvPr/>
        </p:nvSpPr>
        <p:spPr bwMode="auto">
          <a:xfrm>
            <a:off x="0" y="3352800"/>
            <a:ext cx="9144000" cy="1446213"/>
          </a:xfrm>
          <a:prstGeom prst="rect">
            <a:avLst/>
          </a:prstGeom>
          <a:noFill/>
          <a:ln w="9525">
            <a:noFill/>
            <a:miter lim="800000"/>
            <a:headEnd/>
            <a:tailEnd/>
          </a:ln>
        </p:spPr>
        <p:txBody>
          <a:bodyPr>
            <a:spAutoFit/>
          </a:bodyPr>
          <a:lstStyle/>
          <a:p>
            <a:r>
              <a:rPr lang="en-US" sz="4400" b="1">
                <a:latin typeface="Bank Gothic"/>
                <a:ea typeface="Bank Gothic"/>
                <a:cs typeface="Bank Gothic"/>
              </a:rPr>
              <a:t>			</a:t>
            </a:r>
          </a:p>
          <a:p>
            <a:r>
              <a:rPr lang="en-US" sz="4400" b="1">
                <a:latin typeface="Bank Gothic"/>
                <a:ea typeface="Bank Gothic"/>
                <a:cs typeface="Bank Gothic"/>
              </a:rPr>
              <a:t>			</a:t>
            </a:r>
            <a:endParaRPr lang="en-US" sz="4400">
              <a:latin typeface="Bank Gothic"/>
              <a:ea typeface="Bank Gothic"/>
              <a:cs typeface="Bank Gothic"/>
            </a:endParaRPr>
          </a:p>
        </p:txBody>
      </p:sp>
      <p:sp>
        <p:nvSpPr>
          <p:cNvPr id="161796" name="TextBox 4"/>
          <p:cNvSpPr txBox="1">
            <a:spLocks noChangeArrowheads="1"/>
          </p:cNvSpPr>
          <p:nvPr/>
        </p:nvSpPr>
        <p:spPr bwMode="auto">
          <a:xfrm>
            <a:off x="2362200" y="228600"/>
            <a:ext cx="4416425" cy="584200"/>
          </a:xfrm>
          <a:prstGeom prst="rect">
            <a:avLst/>
          </a:prstGeom>
          <a:noFill/>
          <a:ln w="9525">
            <a:noFill/>
            <a:miter lim="800000"/>
            <a:headEnd/>
            <a:tailEnd/>
          </a:ln>
        </p:spPr>
        <p:txBody>
          <a:bodyPr>
            <a:spAutoFit/>
          </a:bodyPr>
          <a:lstStyle/>
          <a:p>
            <a:r>
              <a:rPr lang="en-US" sz="3200" b="1">
                <a:latin typeface="Bank Gothic"/>
                <a:ea typeface="Bank Gothic"/>
                <a:cs typeface="Bank Gothic"/>
              </a:rPr>
              <a:t>HLAA Leader</a:t>
            </a:r>
            <a:r>
              <a:rPr lang="en-US" sz="3200" b="1">
                <a:solidFill>
                  <a:srgbClr val="FFFF00"/>
                </a:solidFill>
                <a:latin typeface="Bank Gothic"/>
                <a:ea typeface="Bank Gothic"/>
                <a:cs typeface="Bank Gothic"/>
              </a:rPr>
              <a:t> </a:t>
            </a:r>
            <a:r>
              <a:rPr lang="en-US" sz="3200" b="1">
                <a:latin typeface="Bank Gothic"/>
                <a:ea typeface="Bank Gothic"/>
                <a:cs typeface="Bank Gothic"/>
              </a:rPr>
              <a:t>Support</a:t>
            </a:r>
            <a:endParaRPr lang="en-US" sz="3200"/>
          </a:p>
        </p:txBody>
      </p:sp>
      <p:pic>
        <p:nvPicPr>
          <p:cNvPr id="161797" name="Picture 5"/>
          <p:cNvPicPr>
            <a:picLocks noChangeAspect="1" noChangeArrowheads="1"/>
          </p:cNvPicPr>
          <p:nvPr/>
        </p:nvPicPr>
        <p:blipFill>
          <a:blip r:embed="rId3" cstate="print"/>
          <a:srcRect/>
          <a:stretch>
            <a:fillRect/>
          </a:stretch>
        </p:blipFill>
        <p:spPr bwMode="auto">
          <a:xfrm>
            <a:off x="152400" y="838200"/>
            <a:ext cx="8831263" cy="4967288"/>
          </a:xfrm>
          <a:prstGeom prst="rect">
            <a:avLst/>
          </a:prstGeom>
          <a:noFill/>
          <a:ln w="9525">
            <a:noFill/>
            <a:miter lim="800000"/>
            <a:headEnd/>
            <a:tailEnd/>
          </a:ln>
        </p:spPr>
      </p:pic>
    </p:spTree>
  </p:cSld>
  <p:clrMapOvr>
    <a:masterClrMapping/>
  </p:clrMapOvr>
  <p:transition advTm="5935"/>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425"/>
            <a:ext cx="8229600" cy="700088"/>
          </a:xfrm>
        </p:spPr>
        <p:txBody>
          <a:bodyPr>
            <a:normAutofit fontScale="90000"/>
          </a:bodyPr>
          <a:lstStyle/>
          <a:p>
            <a:pPr>
              <a:defRPr/>
            </a:pPr>
            <a:r>
              <a:rPr lang="en-US" b="1" dirty="0" smtClean="0"/>
              <a:t>HLAA Leader </a:t>
            </a:r>
            <a:r>
              <a:rPr lang="en-US" b="1" dirty="0" smtClean="0">
                <a:solidFill>
                  <a:srgbClr val="000000"/>
                </a:solidFill>
              </a:rPr>
              <a:t>Support </a:t>
            </a:r>
            <a:endParaRPr lang="en-US" b="1" dirty="0">
              <a:solidFill>
                <a:srgbClr val="000000"/>
              </a:solidFill>
            </a:endParaRPr>
          </a:p>
        </p:txBody>
      </p:sp>
      <p:sp>
        <p:nvSpPr>
          <p:cNvPr id="162819" name="Content Placeholder 2"/>
          <p:cNvSpPr>
            <a:spLocks noGrp="1"/>
          </p:cNvSpPr>
          <p:nvPr>
            <p:ph idx="1"/>
          </p:nvPr>
        </p:nvSpPr>
        <p:spPr>
          <a:xfrm>
            <a:off x="4572000" y="798513"/>
            <a:ext cx="3505200" cy="5145087"/>
          </a:xfrm>
        </p:spPr>
        <p:txBody>
          <a:bodyPr/>
          <a:lstStyle/>
          <a:p>
            <a:pPr marL="0" indent="0">
              <a:buFont typeface="Arial" pitchFamily="34" charset="0"/>
              <a:buNone/>
            </a:pPr>
            <a:r>
              <a:rPr lang="en-US" sz="2400" b="1" smtClean="0">
                <a:solidFill>
                  <a:srgbClr val="660066"/>
                </a:solidFill>
              </a:rPr>
              <a:t>New Leader Orientation </a:t>
            </a:r>
          </a:p>
          <a:p>
            <a:pPr marL="0" indent="0">
              <a:buFont typeface="Arial" pitchFamily="34" charset="0"/>
              <a:buNone/>
            </a:pPr>
            <a:r>
              <a:rPr lang="en-US" sz="2400" smtClean="0"/>
              <a:t>(single leader)</a:t>
            </a:r>
            <a:endParaRPr lang="en-US" sz="2400" b="1" smtClean="0">
              <a:solidFill>
                <a:srgbClr val="660066"/>
              </a:solidFill>
            </a:endParaRPr>
          </a:p>
          <a:p>
            <a:pPr marL="0" indent="0">
              <a:buFont typeface="Arial" pitchFamily="34" charset="0"/>
              <a:buNone/>
            </a:pPr>
            <a:endParaRPr lang="en-US" sz="1600" b="1" smtClean="0">
              <a:solidFill>
                <a:srgbClr val="000090"/>
              </a:solidFill>
            </a:endParaRPr>
          </a:p>
          <a:p>
            <a:pPr marL="0" indent="0">
              <a:buFont typeface="Arial" pitchFamily="34" charset="0"/>
              <a:buNone/>
            </a:pPr>
            <a:r>
              <a:rPr lang="en-US" sz="2400" b="1" smtClean="0">
                <a:solidFill>
                  <a:srgbClr val="000090"/>
                </a:solidFill>
              </a:rPr>
              <a:t>Established Leader Training </a:t>
            </a:r>
            <a:r>
              <a:rPr lang="en-US" sz="2400" b="1" smtClean="0">
                <a:solidFill>
                  <a:srgbClr val="660066"/>
                </a:solidFill>
              </a:rPr>
              <a:t>                                                               </a:t>
            </a:r>
            <a:r>
              <a:rPr lang="en-US" sz="2400" smtClean="0">
                <a:solidFill>
                  <a:srgbClr val="000000"/>
                </a:solidFill>
              </a:rPr>
              <a:t>(one or group of leaders)</a:t>
            </a:r>
            <a:endParaRPr lang="en-US" sz="2400" b="1" smtClean="0"/>
          </a:p>
          <a:p>
            <a:pPr marL="0" indent="0">
              <a:buFont typeface="Arial" pitchFamily="34" charset="0"/>
              <a:buNone/>
            </a:pPr>
            <a:endParaRPr lang="en-US" sz="1600" b="1" smtClean="0">
              <a:solidFill>
                <a:srgbClr val="008000"/>
              </a:solidFill>
            </a:endParaRPr>
          </a:p>
          <a:p>
            <a:pPr marL="0" indent="0">
              <a:buFont typeface="Arial" pitchFamily="34" charset="0"/>
              <a:buNone/>
            </a:pPr>
            <a:r>
              <a:rPr lang="en-US" sz="2400" b="1" smtClean="0">
                <a:solidFill>
                  <a:srgbClr val="FF0000"/>
                </a:solidFill>
              </a:rPr>
              <a:t>Chapter Priority Session </a:t>
            </a:r>
          </a:p>
          <a:p>
            <a:pPr marL="0" indent="0">
              <a:buFont typeface="Arial" pitchFamily="34" charset="0"/>
              <a:buNone/>
            </a:pPr>
            <a:r>
              <a:rPr lang="en-US" sz="2400" smtClean="0">
                <a:solidFill>
                  <a:srgbClr val="000000"/>
                </a:solidFill>
              </a:rPr>
              <a:t>(leaders from one chapter)</a:t>
            </a:r>
            <a:endParaRPr lang="en-US" sz="2400" b="1" smtClean="0"/>
          </a:p>
          <a:p>
            <a:pPr marL="0" indent="0">
              <a:buFont typeface="Arial" pitchFamily="34" charset="0"/>
              <a:buNone/>
            </a:pPr>
            <a:endParaRPr lang="en-US" sz="1600" b="1" smtClean="0">
              <a:solidFill>
                <a:srgbClr val="0000FF"/>
              </a:solidFill>
            </a:endParaRPr>
          </a:p>
          <a:p>
            <a:pPr marL="0" indent="0">
              <a:buFont typeface="Arial" pitchFamily="34" charset="0"/>
              <a:buNone/>
            </a:pPr>
            <a:r>
              <a:rPr lang="en-US" sz="2400" b="1" smtClean="0">
                <a:solidFill>
                  <a:srgbClr val="7030A0"/>
                </a:solidFill>
              </a:rPr>
              <a:t>Chapter Building Workshop</a:t>
            </a:r>
            <a:endParaRPr lang="en-US" sz="2400" smtClean="0">
              <a:solidFill>
                <a:srgbClr val="7030A0"/>
              </a:solidFill>
            </a:endParaRPr>
          </a:p>
          <a:p>
            <a:pPr marL="0" indent="0">
              <a:buFont typeface="Arial" pitchFamily="34" charset="0"/>
              <a:buNone/>
            </a:pPr>
            <a:r>
              <a:rPr lang="en-US" sz="2400" smtClean="0">
                <a:solidFill>
                  <a:srgbClr val="000000"/>
                </a:solidFill>
              </a:rPr>
              <a:t>(leaders from 3+ chapters)</a:t>
            </a:r>
          </a:p>
        </p:txBody>
      </p:sp>
      <p:pic>
        <p:nvPicPr>
          <p:cNvPr id="162820" name="Picture 4"/>
          <p:cNvPicPr>
            <a:picLocks noChangeAspect="1" noChangeArrowheads="1"/>
          </p:cNvPicPr>
          <p:nvPr/>
        </p:nvPicPr>
        <p:blipFill>
          <a:blip r:embed="rId2" cstate="print"/>
          <a:srcRect/>
          <a:stretch>
            <a:fillRect/>
          </a:stretch>
        </p:blipFill>
        <p:spPr bwMode="auto">
          <a:xfrm>
            <a:off x="762000" y="1800225"/>
            <a:ext cx="1981200" cy="1857375"/>
          </a:xfrm>
          <a:prstGeom prst="rect">
            <a:avLst/>
          </a:prstGeom>
          <a:noFill/>
          <a:ln w="9525">
            <a:noFill/>
            <a:miter lim="800000"/>
            <a:headEnd/>
            <a:tailEnd/>
          </a:ln>
        </p:spPr>
      </p:pic>
      <p:pic>
        <p:nvPicPr>
          <p:cNvPr id="162821" name="Picture 10" descr="teamwork.jpg"/>
          <p:cNvPicPr>
            <a:picLocks noChangeAspect="1"/>
          </p:cNvPicPr>
          <p:nvPr/>
        </p:nvPicPr>
        <p:blipFill>
          <a:blip r:embed="rId3" cstate="print"/>
          <a:srcRect/>
          <a:stretch>
            <a:fillRect/>
          </a:stretch>
        </p:blipFill>
        <p:spPr bwMode="auto">
          <a:xfrm>
            <a:off x="17463" y="3657600"/>
            <a:ext cx="3916362" cy="2209800"/>
          </a:xfrm>
          <a:prstGeom prst="rect">
            <a:avLst/>
          </a:prstGeom>
          <a:noFill/>
          <a:ln w="9525">
            <a:noFill/>
            <a:miter lim="800000"/>
            <a:headEnd/>
            <a:tailEnd/>
          </a:ln>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850"/>
            <a:ext cx="8686800" cy="1143000"/>
          </a:xfrm>
        </p:spPr>
        <p:txBody>
          <a:bodyPr>
            <a:normAutofit fontScale="90000"/>
          </a:bodyPr>
          <a:lstStyle/>
          <a:p>
            <a:pPr>
              <a:defRPr/>
            </a:pPr>
            <a:r>
              <a:rPr lang="en-US" dirty="0"/>
              <a:t/>
            </a:r>
            <a:br>
              <a:rPr lang="en-US" dirty="0"/>
            </a:br>
            <a:r>
              <a:rPr lang="en-US" dirty="0"/>
              <a:t>		</a:t>
            </a:r>
            <a:r>
              <a:rPr lang="en-US" b="1" dirty="0" smtClean="0"/>
              <a:t>Leaders </a:t>
            </a:r>
            <a:r>
              <a:rPr lang="en-US" b="1" dirty="0"/>
              <a:t>Checklist</a:t>
            </a:r>
          </a:p>
        </p:txBody>
      </p:sp>
      <p:sp>
        <p:nvSpPr>
          <p:cNvPr id="163843" name="Content Placeholder 2"/>
          <p:cNvSpPr>
            <a:spLocks noGrp="1"/>
          </p:cNvSpPr>
          <p:nvPr>
            <p:ph idx="1"/>
          </p:nvPr>
        </p:nvSpPr>
        <p:spPr>
          <a:xfrm>
            <a:off x="457200" y="2286000"/>
            <a:ext cx="8686800" cy="4038600"/>
          </a:xfrm>
        </p:spPr>
        <p:txBody>
          <a:bodyPr/>
          <a:lstStyle/>
          <a:p>
            <a:pPr>
              <a:buFont typeface="Arial" pitchFamily="34" charset="0"/>
              <a:buNone/>
            </a:pPr>
            <a:r>
              <a:rPr lang="en-US" b="1" smtClean="0"/>
              <a:t>Wednesday  June 22</a:t>
            </a:r>
            <a:r>
              <a:rPr lang="en-US" b="1" baseline="30000" smtClean="0"/>
              <a:t>nd</a:t>
            </a:r>
            <a:r>
              <a:rPr lang="en-US" b="1" smtClean="0"/>
              <a:t> 1 pm    	</a:t>
            </a:r>
          </a:p>
          <a:p>
            <a:pPr>
              <a:buFont typeface="Arial" pitchFamily="34" charset="0"/>
              <a:buNone/>
            </a:pPr>
            <a:r>
              <a:rPr lang="en-US" b="1" smtClean="0"/>
              <a:t>All Leaders Chapter Development Workshop</a:t>
            </a:r>
          </a:p>
          <a:p>
            <a:pPr>
              <a:buFont typeface="Arial" pitchFamily="34" charset="0"/>
              <a:buNone/>
            </a:pPr>
            <a:r>
              <a:rPr lang="en-US" b="1" smtClean="0"/>
              <a:t>Wednesday  June 22</a:t>
            </a:r>
            <a:r>
              <a:rPr lang="en-US" b="1" baseline="30000" smtClean="0"/>
              <a:t>nd</a:t>
            </a:r>
            <a:r>
              <a:rPr lang="en-US" b="1" smtClean="0"/>
              <a:t> 3:30 PM</a:t>
            </a:r>
          </a:p>
          <a:p>
            <a:pPr>
              <a:buFont typeface="Arial" pitchFamily="34" charset="0"/>
              <a:buNone/>
            </a:pPr>
            <a:r>
              <a:rPr lang="en-US" b="1" smtClean="0"/>
              <a:t>State Coordinators Workshop</a:t>
            </a:r>
          </a:p>
          <a:p>
            <a:pPr>
              <a:buFont typeface="Arial" pitchFamily="34" charset="0"/>
              <a:buNone/>
            </a:pPr>
            <a:r>
              <a:rPr lang="en-US" b="1" smtClean="0"/>
              <a:t>State/Chapter Development Workshops through out the day Thu-Fri-Sat</a:t>
            </a:r>
          </a:p>
          <a:p>
            <a:endParaRPr lang="en-US" b="1" smtClean="0">
              <a:solidFill>
                <a:srgbClr val="FF0000"/>
              </a:solidFill>
            </a:endParaRPr>
          </a:p>
          <a:p>
            <a:endParaRPr lang="en-US" b="1" smtClean="0"/>
          </a:p>
        </p:txBody>
      </p:sp>
      <p:pic>
        <p:nvPicPr>
          <p:cNvPr id="163844" name="Picture 6" descr="HLAA Convention 2016 logo"/>
          <p:cNvPicPr>
            <a:picLocks noChangeAspect="1" noChangeArrowheads="1"/>
          </p:cNvPicPr>
          <p:nvPr/>
        </p:nvPicPr>
        <p:blipFill>
          <a:blip r:embed="rId2" cstate="print"/>
          <a:srcRect/>
          <a:stretch>
            <a:fillRect/>
          </a:stretch>
        </p:blipFill>
        <p:spPr bwMode="auto">
          <a:xfrm>
            <a:off x="552450" y="685800"/>
            <a:ext cx="2724150" cy="914400"/>
          </a:xfrm>
          <a:prstGeom prst="rect">
            <a:avLst/>
          </a:prstGeom>
          <a:noFill/>
          <a:ln w="9525">
            <a:noFill/>
            <a:miter lim="800000"/>
            <a:headEnd/>
            <a:tailEnd/>
          </a:ln>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1"/>
          <p:cNvSpPr>
            <a:spLocks noGrp="1"/>
          </p:cNvSpPr>
          <p:nvPr>
            <p:ph type="title"/>
          </p:nvPr>
        </p:nvSpPr>
        <p:spPr>
          <a:xfrm>
            <a:off x="76200" y="0"/>
            <a:ext cx="8991600" cy="990600"/>
          </a:xfrm>
        </p:spPr>
        <p:txBody>
          <a:bodyPr/>
          <a:lstStyle/>
          <a:p>
            <a:r>
              <a:rPr lang="en-US" b="1" smtClean="0">
                <a:solidFill>
                  <a:srgbClr val="000000"/>
                </a:solidFill>
              </a:rPr>
              <a:t>     </a:t>
            </a:r>
            <a:r>
              <a:rPr lang="en-US" sz="3200" b="1" smtClean="0">
                <a:solidFill>
                  <a:srgbClr val="000000"/>
                </a:solidFill>
              </a:rPr>
              <a:t>Run A Strong Chapter -                                              Is It Time For A Chapter Tune-Up</a:t>
            </a:r>
          </a:p>
        </p:txBody>
      </p:sp>
      <p:pic>
        <p:nvPicPr>
          <p:cNvPr id="164867" name="Picture 4"/>
          <p:cNvPicPr>
            <a:picLocks noChangeAspect="1" noChangeArrowheads="1"/>
          </p:cNvPicPr>
          <p:nvPr/>
        </p:nvPicPr>
        <p:blipFill>
          <a:blip r:embed="rId2" cstate="print"/>
          <a:srcRect/>
          <a:stretch>
            <a:fillRect/>
          </a:stretch>
        </p:blipFill>
        <p:spPr bwMode="auto">
          <a:xfrm>
            <a:off x="127000" y="990600"/>
            <a:ext cx="8940800" cy="5029200"/>
          </a:xfrm>
          <a:prstGeom prst="rect">
            <a:avLst/>
          </a:prstGeom>
          <a:noFill/>
          <a:ln w="9525">
            <a:noFill/>
            <a:miter lim="800000"/>
            <a:headEnd/>
            <a:tailEnd/>
          </a:ln>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7200" b="1" dirty="0" smtClean="0"/>
              <a:t>Find An HLAA Chapter </a:t>
            </a:r>
            <a:endParaRPr lang="en-US" sz="7200" b="1" dirty="0"/>
          </a:p>
        </p:txBody>
      </p:sp>
      <p:pic>
        <p:nvPicPr>
          <p:cNvPr id="165891" name="Picture 4"/>
          <p:cNvPicPr>
            <a:picLocks noGrp="1" noChangeAspect="1" noChangeArrowheads="1"/>
          </p:cNvPicPr>
          <p:nvPr>
            <p:ph idx="1"/>
          </p:nvPr>
        </p:nvPicPr>
        <p:blipFill>
          <a:blip r:embed="rId2" cstate="print"/>
          <a:srcRect/>
          <a:stretch>
            <a:fillRect/>
          </a:stretch>
        </p:blipFill>
        <p:spPr>
          <a:xfrm>
            <a:off x="549275" y="1524000"/>
            <a:ext cx="8045450" cy="4525963"/>
          </a:xfrm>
          <a:noFill/>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33800" y="1219200"/>
            <a:ext cx="5181600" cy="4648200"/>
          </a:xfrm>
        </p:spPr>
        <p:txBody>
          <a:bodyPr>
            <a:normAutofit fontScale="40000" lnSpcReduction="20000"/>
          </a:bodyPr>
          <a:lstStyle/>
          <a:p>
            <a:pPr marL="0" indent="0">
              <a:buFont typeface="Arial" charset="0"/>
              <a:buNone/>
              <a:defRPr/>
            </a:pPr>
            <a:endParaRPr lang="en-US" dirty="0"/>
          </a:p>
          <a:p>
            <a:pPr marL="0" indent="0">
              <a:buFont typeface="Arial" charset="0"/>
              <a:buNone/>
              <a:defRPr/>
            </a:pPr>
            <a:endParaRPr lang="en-US" dirty="0"/>
          </a:p>
          <a:p>
            <a:pPr marL="0" indent="0">
              <a:buFont typeface="Arial" charset="0"/>
              <a:buNone/>
              <a:defRPr/>
            </a:pPr>
            <a:r>
              <a:rPr lang="en-US" sz="4200" dirty="0"/>
              <a:t>• HLAA Hearing Help: Tech/Parents/Vets/Young Adults</a:t>
            </a:r>
          </a:p>
          <a:p>
            <a:pPr marL="0" indent="0">
              <a:buFont typeface="Arial" charset="0"/>
              <a:buNone/>
              <a:defRPr/>
            </a:pPr>
            <a:r>
              <a:rPr lang="en-US" sz="4200" dirty="0"/>
              <a:t>• Support: Financial/Professionals/Links/Order Materials</a:t>
            </a:r>
          </a:p>
          <a:p>
            <a:pPr marL="0" indent="0">
              <a:buFont typeface="Arial" charset="0"/>
              <a:buNone/>
              <a:defRPr/>
            </a:pPr>
            <a:r>
              <a:rPr lang="en-US" sz="4200" dirty="0"/>
              <a:t>• Hearing Loss Magazine</a:t>
            </a:r>
          </a:p>
          <a:p>
            <a:pPr marL="0" indent="0">
              <a:buFont typeface="Arial" charset="0"/>
              <a:buNone/>
              <a:defRPr/>
            </a:pPr>
            <a:r>
              <a:rPr lang="en-US" sz="4200" dirty="0"/>
              <a:t>• Hearing Loss Brochures</a:t>
            </a:r>
          </a:p>
          <a:p>
            <a:pPr marL="0" indent="0">
              <a:buFont typeface="Arial" charset="0"/>
              <a:buNone/>
              <a:defRPr/>
            </a:pPr>
            <a:r>
              <a:rPr lang="en-US" sz="4200" dirty="0"/>
              <a:t>• Hearing Loss Videos</a:t>
            </a:r>
          </a:p>
          <a:p>
            <a:pPr marL="0" indent="0">
              <a:buFont typeface="Arial" charset="0"/>
              <a:buNone/>
              <a:defRPr/>
            </a:pPr>
            <a:r>
              <a:rPr lang="en-US" sz="4200" dirty="0"/>
              <a:t>• Webinars</a:t>
            </a:r>
          </a:p>
          <a:p>
            <a:pPr marL="0" indent="0">
              <a:buFont typeface="Arial" charset="0"/>
              <a:buNone/>
              <a:defRPr/>
            </a:pPr>
            <a:r>
              <a:rPr lang="en-US" sz="4200" dirty="0"/>
              <a:t>• Training: Support Specialists / HAT </a:t>
            </a:r>
          </a:p>
          <a:p>
            <a:pPr marL="0" indent="0">
              <a:buFont typeface="Arial" charset="0"/>
              <a:buNone/>
              <a:defRPr/>
            </a:pPr>
            <a:r>
              <a:rPr lang="en-US" sz="4200" dirty="0"/>
              <a:t>• Forums and Chat Rooms</a:t>
            </a:r>
          </a:p>
          <a:p>
            <a:pPr marL="0" indent="0">
              <a:buFont typeface="Arial" charset="0"/>
              <a:buNone/>
              <a:defRPr/>
            </a:pPr>
            <a:r>
              <a:rPr lang="en-US" sz="4200" dirty="0"/>
              <a:t>• Leaders Blogs</a:t>
            </a:r>
          </a:p>
          <a:p>
            <a:pPr marL="0" indent="0">
              <a:buFont typeface="Arial" charset="0"/>
              <a:buNone/>
              <a:defRPr/>
            </a:pPr>
            <a:r>
              <a:rPr lang="en-US" sz="4200" dirty="0"/>
              <a:t>• </a:t>
            </a:r>
            <a:r>
              <a:rPr lang="en-US" sz="4200" dirty="0" err="1"/>
              <a:t>eNews</a:t>
            </a:r>
            <a:endParaRPr lang="en-US" sz="4200" dirty="0"/>
          </a:p>
          <a:p>
            <a:pPr marL="0" indent="0">
              <a:buFont typeface="Arial" charset="0"/>
              <a:buNone/>
              <a:defRPr/>
            </a:pPr>
            <a:r>
              <a:rPr lang="en-US" sz="4200" dirty="0"/>
              <a:t>• Website resources </a:t>
            </a:r>
          </a:p>
          <a:p>
            <a:pPr marL="0" indent="0">
              <a:buFont typeface="Arial" charset="0"/>
              <a:buNone/>
              <a:defRPr/>
            </a:pPr>
            <a:r>
              <a:rPr lang="en-US" sz="4200" dirty="0"/>
              <a:t>• Convention </a:t>
            </a:r>
          </a:p>
          <a:p>
            <a:pPr marL="0" indent="0">
              <a:buFont typeface="Arial" charset="0"/>
              <a:buNone/>
              <a:defRPr/>
            </a:pPr>
            <a:r>
              <a:rPr lang="en-US" sz="4200" dirty="0"/>
              <a:t>• Support Programs</a:t>
            </a:r>
          </a:p>
          <a:p>
            <a:pPr marL="0" indent="0">
              <a:buFont typeface="Arial" charset="0"/>
              <a:buNone/>
              <a:defRPr/>
            </a:pPr>
            <a:r>
              <a:rPr lang="en-US" sz="4200" dirty="0"/>
              <a:t>• Benefits of Membership</a:t>
            </a:r>
          </a:p>
          <a:p>
            <a:pPr marL="0" indent="0">
              <a:buFont typeface="Arial" charset="0"/>
              <a:buNone/>
              <a:defRPr/>
            </a:pPr>
            <a:r>
              <a:rPr lang="en-US" sz="4200" dirty="0"/>
              <a:t>	         </a:t>
            </a:r>
            <a:endParaRPr lang="en-US" sz="4200" dirty="0">
              <a:solidFill>
                <a:srgbClr val="FF0000"/>
              </a:solidFill>
            </a:endParaRPr>
          </a:p>
          <a:p>
            <a:pPr marL="0" indent="0">
              <a:buFont typeface="Arial" charset="0"/>
              <a:buNone/>
              <a:defRPr/>
            </a:pPr>
            <a:r>
              <a:rPr lang="en-US" sz="4200" dirty="0">
                <a:solidFill>
                  <a:srgbClr val="FF0000"/>
                </a:solidFill>
              </a:rPr>
              <a:t>           </a:t>
            </a:r>
            <a:r>
              <a:rPr lang="en-US" sz="4200" b="1" dirty="0"/>
              <a:t>	</a:t>
            </a:r>
            <a:r>
              <a:rPr lang="en-US" dirty="0">
                <a:solidFill>
                  <a:srgbClr val="FF0000"/>
                </a:solidFill>
              </a:rPr>
              <a:t>		         </a:t>
            </a:r>
            <a:endParaRPr lang="en-US" sz="1400" dirty="0"/>
          </a:p>
        </p:txBody>
      </p:sp>
      <p:sp>
        <p:nvSpPr>
          <p:cNvPr id="166915" name="Title 6"/>
          <p:cNvSpPr>
            <a:spLocks noGrp="1"/>
          </p:cNvSpPr>
          <p:nvPr>
            <p:ph type="title"/>
          </p:nvPr>
        </p:nvSpPr>
        <p:spPr/>
        <p:txBody>
          <a:bodyPr/>
          <a:lstStyle/>
          <a:p>
            <a:r>
              <a:rPr lang="en-US" sz="3200" smtClean="0"/>
              <a:t>HLAA Information/Education/Support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le 1"/>
          <p:cNvSpPr>
            <a:spLocks noGrp="1"/>
          </p:cNvSpPr>
          <p:nvPr>
            <p:ph type="title"/>
          </p:nvPr>
        </p:nvSpPr>
        <p:spPr>
          <a:xfrm>
            <a:off x="2209800" y="0"/>
            <a:ext cx="6477000" cy="1371600"/>
          </a:xfrm>
        </p:spPr>
        <p:txBody>
          <a:bodyPr/>
          <a:lstStyle/>
          <a:p>
            <a:r>
              <a:rPr lang="en-US" smtClean="0"/>
              <a:t>    </a:t>
            </a:r>
            <a:r>
              <a:rPr lang="en-US" b="1" smtClean="0">
                <a:solidFill>
                  <a:srgbClr val="000000"/>
                </a:solidFill>
              </a:rPr>
              <a:t>Communications</a:t>
            </a:r>
          </a:p>
        </p:txBody>
      </p:sp>
      <p:sp>
        <p:nvSpPr>
          <p:cNvPr id="167939" name="Content Placeholder 2"/>
          <p:cNvSpPr>
            <a:spLocks noGrp="1"/>
          </p:cNvSpPr>
          <p:nvPr>
            <p:ph idx="1"/>
          </p:nvPr>
        </p:nvSpPr>
        <p:spPr>
          <a:xfrm>
            <a:off x="1828800" y="1676400"/>
            <a:ext cx="6858000" cy="4648200"/>
          </a:xfrm>
        </p:spPr>
        <p:txBody>
          <a:bodyPr/>
          <a:lstStyle/>
          <a:p>
            <a:r>
              <a:rPr lang="en-US" smtClean="0"/>
              <a:t>State &amp; Chapter Development Blog</a:t>
            </a:r>
          </a:p>
          <a:p>
            <a:r>
              <a:rPr lang="en-US" smtClean="0"/>
              <a:t>Chapter Leaders Listserv</a:t>
            </a:r>
          </a:p>
          <a:p>
            <a:r>
              <a:rPr lang="en-US" smtClean="0"/>
              <a:t>E-News</a:t>
            </a:r>
          </a:p>
          <a:p>
            <a:r>
              <a:rPr lang="en-US" smtClean="0"/>
              <a:t>Hearing Loss Magazine</a:t>
            </a:r>
          </a:p>
          <a:p>
            <a:r>
              <a:rPr lang="en-US" smtClean="0"/>
              <a:t>This Week In Bethesda</a:t>
            </a:r>
          </a:p>
          <a:p>
            <a:r>
              <a:rPr lang="en-US" smtClean="0"/>
              <a:t>Facebook</a:t>
            </a:r>
          </a:p>
          <a:p>
            <a:endParaRPr lang="en-US" smtClean="0"/>
          </a:p>
          <a:p>
            <a:endParaRPr lang="en-US" smtClean="0"/>
          </a:p>
          <a:p>
            <a:endParaRPr lang="en-US" smtClean="0"/>
          </a:p>
        </p:txBody>
      </p:sp>
      <p:pic>
        <p:nvPicPr>
          <p:cNvPr id="167940" name="Picture 3"/>
          <p:cNvPicPr>
            <a:picLocks noChangeAspect="1"/>
          </p:cNvPicPr>
          <p:nvPr/>
        </p:nvPicPr>
        <p:blipFill>
          <a:blip r:embed="rId2" cstate="print"/>
          <a:srcRect/>
          <a:stretch>
            <a:fillRect/>
          </a:stretch>
        </p:blipFill>
        <p:spPr bwMode="auto">
          <a:xfrm rot="-1036730">
            <a:off x="196850" y="407988"/>
            <a:ext cx="1447800" cy="1549400"/>
          </a:xfrm>
          <a:prstGeom prst="rect">
            <a:avLst/>
          </a:prstGeom>
          <a:noFill/>
          <a:ln w="9525">
            <a:noFill/>
            <a:miter lim="800000"/>
            <a:headEnd/>
            <a:tailEnd/>
          </a:ln>
        </p:spPr>
      </p:pic>
      <p:pic>
        <p:nvPicPr>
          <p:cNvPr id="167941" name="Picture 4"/>
          <p:cNvPicPr>
            <a:picLocks noChangeAspect="1"/>
          </p:cNvPicPr>
          <p:nvPr/>
        </p:nvPicPr>
        <p:blipFill>
          <a:blip r:embed="rId3" cstate="print"/>
          <a:srcRect/>
          <a:stretch>
            <a:fillRect/>
          </a:stretch>
        </p:blipFill>
        <p:spPr bwMode="auto">
          <a:xfrm rot="1206902">
            <a:off x="6908800" y="3067050"/>
            <a:ext cx="1871663" cy="2449513"/>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fontScale="90000"/>
          </a:bodyPr>
          <a:lstStyle/>
          <a:p>
            <a:pPr>
              <a:defRPr/>
            </a:pPr>
            <a:r>
              <a:rPr lang="en-US" sz="4000" i="1" dirty="0">
                <a:solidFill>
                  <a:srgbClr val="000000"/>
                </a:solidFill>
              </a:rPr>
              <a:t>            </a:t>
            </a:r>
            <a:r>
              <a:rPr lang="en-US" sz="4000" i="1" dirty="0" smtClean="0">
                <a:solidFill>
                  <a:srgbClr val="000000"/>
                </a:solidFill>
              </a:rPr>
              <a:t>How </a:t>
            </a:r>
            <a:r>
              <a:rPr lang="en-US" sz="4000" i="1" dirty="0">
                <a:solidFill>
                  <a:srgbClr val="000000"/>
                </a:solidFill>
              </a:rPr>
              <a:t>do we </a:t>
            </a:r>
            <a:r>
              <a:rPr lang="en-US" sz="4000" i="1" dirty="0" smtClean="0">
                <a:solidFill>
                  <a:srgbClr val="000000"/>
                </a:solidFill>
              </a:rPr>
              <a:t>create and attract</a:t>
            </a:r>
            <a:r>
              <a:rPr lang="en-US" sz="4000" i="1" dirty="0">
                <a:solidFill>
                  <a:srgbClr val="000000"/>
                </a:solidFill>
              </a:rPr>
              <a:t>……</a:t>
            </a:r>
            <a:br>
              <a:rPr lang="en-US" sz="4000" i="1" dirty="0">
                <a:solidFill>
                  <a:srgbClr val="000000"/>
                </a:solidFill>
              </a:rPr>
            </a:br>
            <a:r>
              <a:rPr lang="en-US" sz="4000" i="1" dirty="0">
                <a:solidFill>
                  <a:srgbClr val="000000"/>
                </a:solidFill>
              </a:rPr>
              <a:t>        </a:t>
            </a:r>
            <a:r>
              <a:rPr lang="en-US" sz="4000" b="1" dirty="0" smtClean="0">
                <a:solidFill>
                  <a:srgbClr val="000000"/>
                </a:solidFill>
              </a:rPr>
              <a:t>More </a:t>
            </a:r>
            <a:r>
              <a:rPr lang="en-US" sz="4000" b="1" dirty="0">
                <a:solidFill>
                  <a:srgbClr val="000000"/>
                </a:solidFill>
              </a:rPr>
              <a:t>Involved Members?</a:t>
            </a:r>
          </a:p>
        </p:txBody>
      </p:sp>
      <p:pic>
        <p:nvPicPr>
          <p:cNvPr id="16387" name="Picture 3" descr="Meeting-Betsy.jpg"/>
          <p:cNvPicPr>
            <a:picLocks noChangeAspect="1"/>
          </p:cNvPicPr>
          <p:nvPr/>
        </p:nvPicPr>
        <p:blipFill>
          <a:blip r:embed="rId2" cstate="print"/>
          <a:srcRect/>
          <a:stretch>
            <a:fillRect/>
          </a:stretch>
        </p:blipFill>
        <p:spPr bwMode="auto">
          <a:xfrm>
            <a:off x="1295400" y="1847850"/>
            <a:ext cx="6477000" cy="3714750"/>
          </a:xfrm>
          <a:prstGeom prst="rect">
            <a:avLst/>
          </a:prstGeom>
          <a:noFill/>
          <a:ln w="9525">
            <a:noFill/>
            <a:miter lim="800000"/>
            <a:headEnd/>
            <a:tailEnd/>
          </a:ln>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le 1"/>
          <p:cNvSpPr>
            <a:spLocks noGrp="1"/>
          </p:cNvSpPr>
          <p:nvPr>
            <p:ph type="ctrTitle"/>
          </p:nvPr>
        </p:nvSpPr>
        <p:spPr>
          <a:xfrm>
            <a:off x="-2895600" y="1371600"/>
            <a:ext cx="8229600" cy="1219200"/>
          </a:xfrm>
        </p:spPr>
        <p:txBody>
          <a:bodyPr/>
          <a:lstStyle/>
          <a:p>
            <a:r>
              <a:rPr lang="en-US" sz="4800" smtClean="0"/>
              <a:t> </a:t>
            </a:r>
          </a:p>
        </p:txBody>
      </p:sp>
      <p:sp>
        <p:nvSpPr>
          <p:cNvPr id="3" name="Subtitle 2"/>
          <p:cNvSpPr>
            <a:spLocks noGrp="1"/>
          </p:cNvSpPr>
          <p:nvPr>
            <p:ph type="subTitle" idx="1"/>
          </p:nvPr>
        </p:nvSpPr>
        <p:spPr>
          <a:xfrm>
            <a:off x="0" y="3090863"/>
            <a:ext cx="5715000" cy="3309937"/>
          </a:xfrm>
        </p:spPr>
        <p:txBody>
          <a:bodyPr>
            <a:normAutofit/>
          </a:bodyPr>
          <a:lstStyle/>
          <a:p>
            <a:pPr>
              <a:buFont typeface="Arial" charset="0"/>
              <a:buNone/>
              <a:defRPr/>
            </a:pPr>
            <a:r>
              <a:rPr lang="en-US" dirty="0">
                <a:solidFill>
                  <a:schemeClr val="tx2">
                    <a:lumMod val="90000"/>
                  </a:schemeClr>
                </a:solidFill>
              </a:rPr>
              <a:t> </a:t>
            </a:r>
            <a:endParaRPr lang="en-US" dirty="0">
              <a:solidFill>
                <a:srgbClr val="EEFF15"/>
              </a:solidFill>
            </a:endParaRPr>
          </a:p>
        </p:txBody>
      </p:sp>
      <p:sp>
        <p:nvSpPr>
          <p:cNvPr id="168964" name="TextBox 6"/>
          <p:cNvSpPr txBox="1">
            <a:spLocks noChangeArrowheads="1"/>
          </p:cNvSpPr>
          <p:nvPr/>
        </p:nvSpPr>
        <p:spPr bwMode="auto">
          <a:xfrm>
            <a:off x="0" y="2490788"/>
            <a:ext cx="9144000" cy="2954337"/>
          </a:xfrm>
          <a:prstGeom prst="rect">
            <a:avLst/>
          </a:prstGeom>
          <a:noFill/>
          <a:ln w="9525">
            <a:noFill/>
            <a:miter lim="800000"/>
            <a:headEnd/>
            <a:tailEnd/>
          </a:ln>
        </p:spPr>
        <p:txBody>
          <a:bodyPr>
            <a:spAutoFit/>
          </a:bodyPr>
          <a:lstStyle/>
          <a:p>
            <a:r>
              <a:rPr lang="en-US" sz="4400" b="1">
                <a:latin typeface="Bank Gothic"/>
                <a:ea typeface="Bank Gothic"/>
                <a:cs typeface="Bank Gothic"/>
              </a:rPr>
              <a:t>			</a:t>
            </a:r>
          </a:p>
          <a:p>
            <a:endParaRPr lang="en-US" sz="4400" b="1">
              <a:latin typeface="Bank Gothic"/>
              <a:ea typeface="Bank Gothic"/>
              <a:cs typeface="Bank Gothic"/>
            </a:endParaRPr>
          </a:p>
          <a:p>
            <a:r>
              <a:rPr lang="en-US" sz="4400" b="1">
                <a:latin typeface="Bank Gothic"/>
                <a:ea typeface="Bank Gothic"/>
                <a:cs typeface="Bank Gothic"/>
              </a:rPr>
              <a:t>  			</a:t>
            </a:r>
          </a:p>
          <a:p>
            <a:r>
              <a:rPr lang="en-US" sz="4400" b="1">
                <a:latin typeface="Bank Gothic"/>
                <a:ea typeface="Bank Gothic"/>
                <a:cs typeface="Bank Gothic"/>
              </a:rPr>
              <a:t>	</a:t>
            </a:r>
            <a:r>
              <a:rPr lang="en-US" sz="5400">
                <a:latin typeface="Bank Gothic"/>
                <a:ea typeface="Bank Gothic"/>
                <a:cs typeface="Bank Gothic"/>
              </a:rPr>
              <a:t>Other Chapter Needs</a:t>
            </a:r>
          </a:p>
        </p:txBody>
      </p:sp>
      <p:pic>
        <p:nvPicPr>
          <p:cNvPr id="168965" name="Picture 4" descr="Arrow man.jpg"/>
          <p:cNvPicPr>
            <a:picLocks noChangeAspect="1"/>
          </p:cNvPicPr>
          <p:nvPr/>
        </p:nvPicPr>
        <p:blipFill>
          <a:blip r:embed="rId3" cstate="print"/>
          <a:srcRect/>
          <a:stretch>
            <a:fillRect/>
          </a:stretch>
        </p:blipFill>
        <p:spPr bwMode="auto">
          <a:xfrm>
            <a:off x="2865438" y="838200"/>
            <a:ext cx="4221162" cy="2790825"/>
          </a:xfrm>
          <a:prstGeom prst="rect">
            <a:avLst/>
          </a:prstGeom>
          <a:noFill/>
          <a:ln w="9525">
            <a:noFill/>
            <a:miter lim="800000"/>
            <a:headEnd/>
            <a:tailEnd/>
          </a:ln>
        </p:spPr>
      </p:pic>
    </p:spTree>
  </p:cSld>
  <p:clrMapOvr>
    <a:masterClrMapping/>
  </p:clrMapOvr>
  <p:transition advTm="5935"/>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3090863"/>
            <a:ext cx="5715000" cy="3309937"/>
          </a:xfrm>
        </p:spPr>
        <p:txBody>
          <a:bodyPr>
            <a:normAutofit/>
          </a:bodyPr>
          <a:lstStyle/>
          <a:p>
            <a:pPr>
              <a:buFont typeface="Arial" charset="0"/>
              <a:buNone/>
              <a:defRPr/>
            </a:pPr>
            <a:r>
              <a:rPr lang="en-US" dirty="0">
                <a:solidFill>
                  <a:schemeClr val="tx2">
                    <a:lumMod val="90000"/>
                  </a:schemeClr>
                </a:solidFill>
              </a:rPr>
              <a:t> </a:t>
            </a:r>
            <a:endParaRPr lang="en-US" dirty="0">
              <a:solidFill>
                <a:srgbClr val="EEFF15"/>
              </a:solidFill>
            </a:endParaRPr>
          </a:p>
        </p:txBody>
      </p:sp>
      <p:sp>
        <p:nvSpPr>
          <p:cNvPr id="169987" name="TextBox 6"/>
          <p:cNvSpPr txBox="1">
            <a:spLocks noChangeArrowheads="1"/>
          </p:cNvSpPr>
          <p:nvPr/>
        </p:nvSpPr>
        <p:spPr bwMode="auto">
          <a:xfrm>
            <a:off x="0" y="2490788"/>
            <a:ext cx="9144000" cy="5170487"/>
          </a:xfrm>
          <a:prstGeom prst="rect">
            <a:avLst/>
          </a:prstGeom>
          <a:noFill/>
          <a:ln w="9525">
            <a:noFill/>
            <a:miter lim="800000"/>
            <a:headEnd/>
            <a:tailEnd/>
          </a:ln>
        </p:spPr>
        <p:txBody>
          <a:bodyPr>
            <a:spAutoFit/>
          </a:bodyPr>
          <a:lstStyle/>
          <a:p>
            <a:r>
              <a:rPr lang="en-US" sz="4400" b="1">
                <a:latin typeface="Bank Gothic"/>
                <a:ea typeface="Bank Gothic"/>
                <a:cs typeface="Bank Gothic"/>
              </a:rPr>
              <a:t>			</a:t>
            </a:r>
          </a:p>
          <a:p>
            <a:endParaRPr lang="en-US" sz="6600" b="1">
              <a:latin typeface="Bank Gothic"/>
              <a:ea typeface="Bank Gothic"/>
              <a:cs typeface="Bank Gothic"/>
            </a:endParaRPr>
          </a:p>
          <a:p>
            <a:endParaRPr lang="en-US" sz="4400" b="1">
              <a:latin typeface="Bank Gothic"/>
              <a:ea typeface="Bank Gothic"/>
              <a:cs typeface="Bank Gothic"/>
            </a:endParaRPr>
          </a:p>
          <a:p>
            <a:endParaRPr lang="en-US" sz="4400" b="1">
              <a:latin typeface="Bank Gothic"/>
              <a:ea typeface="Bank Gothic"/>
              <a:cs typeface="Bank Gothic"/>
            </a:endParaRPr>
          </a:p>
          <a:p>
            <a:endParaRPr lang="en-US" sz="4400" b="1">
              <a:latin typeface="Bank Gothic"/>
              <a:ea typeface="Bank Gothic"/>
              <a:cs typeface="Bank Gothic"/>
            </a:endParaRPr>
          </a:p>
          <a:p>
            <a:r>
              <a:rPr lang="en-US" sz="4400" b="1">
                <a:latin typeface="Bank Gothic"/>
                <a:ea typeface="Bank Gothic"/>
                <a:cs typeface="Bank Gothic"/>
              </a:rPr>
              <a:t>  			</a:t>
            </a:r>
          </a:p>
          <a:p>
            <a:r>
              <a:rPr lang="en-US" sz="4400" b="1">
                <a:latin typeface="Bank Gothic"/>
                <a:ea typeface="Bank Gothic"/>
                <a:cs typeface="Bank Gothic"/>
              </a:rPr>
              <a:t>						</a:t>
            </a:r>
            <a:endParaRPr lang="en-US" sz="4400">
              <a:latin typeface="Bank Gothic"/>
              <a:ea typeface="Bank Gothic"/>
              <a:cs typeface="Bank Gothic"/>
            </a:endParaRPr>
          </a:p>
        </p:txBody>
      </p:sp>
      <p:sp>
        <p:nvSpPr>
          <p:cNvPr id="169988" name="TextBox 4"/>
          <p:cNvSpPr txBox="1">
            <a:spLocks noChangeArrowheads="1"/>
          </p:cNvSpPr>
          <p:nvPr/>
        </p:nvSpPr>
        <p:spPr bwMode="auto">
          <a:xfrm>
            <a:off x="1662113" y="1878013"/>
            <a:ext cx="6796087" cy="1570037"/>
          </a:xfrm>
          <a:prstGeom prst="rect">
            <a:avLst/>
          </a:prstGeom>
          <a:noFill/>
          <a:ln w="9525">
            <a:noFill/>
            <a:miter lim="800000"/>
            <a:headEnd/>
            <a:tailEnd/>
          </a:ln>
        </p:spPr>
        <p:txBody>
          <a:bodyPr>
            <a:spAutoFit/>
          </a:bodyPr>
          <a:lstStyle/>
          <a:p>
            <a:r>
              <a:rPr lang="en-US" sz="4800"/>
              <a:t>           </a:t>
            </a:r>
            <a:r>
              <a:rPr lang="en-US" sz="4800">
                <a:solidFill>
                  <a:srgbClr val="FFFF00"/>
                </a:solidFill>
              </a:rPr>
              <a:t>     </a:t>
            </a:r>
            <a:r>
              <a:rPr lang="en-US" sz="4800" b="1"/>
              <a:t> </a:t>
            </a:r>
          </a:p>
          <a:p>
            <a:r>
              <a:rPr lang="en-US" sz="4800" b="1"/>
              <a:t>					</a:t>
            </a:r>
            <a:endParaRPr lang="en-US" sz="4800" b="1">
              <a:solidFill>
                <a:srgbClr val="FFFF00"/>
              </a:solidFill>
            </a:endParaRPr>
          </a:p>
        </p:txBody>
      </p:sp>
      <p:sp>
        <p:nvSpPr>
          <p:cNvPr id="6" name="Title 5"/>
          <p:cNvSpPr>
            <a:spLocks noGrp="1"/>
          </p:cNvSpPr>
          <p:nvPr>
            <p:ph type="ctrTitle"/>
          </p:nvPr>
        </p:nvSpPr>
        <p:spPr>
          <a:xfrm>
            <a:off x="2133600" y="152400"/>
            <a:ext cx="3581400" cy="1068388"/>
          </a:xfrm>
        </p:spPr>
        <p:txBody>
          <a:bodyPr>
            <a:normAutofit fontScale="90000"/>
          </a:bodyPr>
          <a:lstStyle/>
          <a:p>
            <a:pPr>
              <a:defRPr/>
            </a:pPr>
            <a:r>
              <a:rPr lang="en-US" sz="6600" b="1" dirty="0"/>
              <a:t>Vision</a:t>
            </a:r>
            <a:r>
              <a:rPr lang="en-US" sz="6600" dirty="0"/>
              <a:t> </a:t>
            </a:r>
          </a:p>
        </p:txBody>
      </p:sp>
      <p:pic>
        <p:nvPicPr>
          <p:cNvPr id="169990" name="Picture 1" descr="vision-mission.jpg"/>
          <p:cNvPicPr>
            <a:picLocks noChangeAspect="1"/>
          </p:cNvPicPr>
          <p:nvPr/>
        </p:nvPicPr>
        <p:blipFill>
          <a:blip r:embed="rId3" cstate="print"/>
          <a:srcRect/>
          <a:stretch>
            <a:fillRect/>
          </a:stretch>
        </p:blipFill>
        <p:spPr bwMode="auto">
          <a:xfrm>
            <a:off x="609600" y="1409700"/>
            <a:ext cx="7543800" cy="4471988"/>
          </a:xfrm>
          <a:prstGeom prst="rect">
            <a:avLst/>
          </a:prstGeom>
          <a:noFill/>
          <a:ln w="9525">
            <a:noFill/>
            <a:miter lim="800000"/>
            <a:headEnd/>
            <a:tailEnd/>
          </a:ln>
        </p:spPr>
      </p:pic>
    </p:spTree>
  </p:cSld>
  <p:clrMapOvr>
    <a:masterClrMapping/>
  </p:clrMapOvr>
  <p:transition advTm="5935"/>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Content Placeholder 2"/>
          <p:cNvSpPr>
            <a:spLocks noGrp="1"/>
          </p:cNvSpPr>
          <p:nvPr>
            <p:ph idx="1"/>
          </p:nvPr>
        </p:nvSpPr>
        <p:spPr>
          <a:xfrm>
            <a:off x="457200" y="4114800"/>
            <a:ext cx="8229600" cy="2743200"/>
          </a:xfrm>
        </p:spPr>
        <p:txBody>
          <a:bodyPr/>
          <a:lstStyle/>
          <a:p>
            <a:endParaRPr lang="en-US" smtClean="0"/>
          </a:p>
          <a:p>
            <a:endParaRPr lang="en-US" smtClean="0"/>
          </a:p>
          <a:p>
            <a:endParaRPr lang="en-US" smtClean="0"/>
          </a:p>
          <a:p>
            <a:endParaRPr lang="en-US" smtClean="0"/>
          </a:p>
          <a:p>
            <a:endParaRPr lang="en-US" smtClean="0"/>
          </a:p>
        </p:txBody>
      </p:sp>
      <p:pic>
        <p:nvPicPr>
          <p:cNvPr id="171011" name="Picture 3" descr="Go-Out-Where-The-Fish-Are1-1024x640-2.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1"/>
          <p:cNvSpPr>
            <a:spLocks noGrp="1"/>
          </p:cNvSpPr>
          <p:nvPr>
            <p:ph type="title"/>
          </p:nvPr>
        </p:nvSpPr>
        <p:spPr>
          <a:xfrm>
            <a:off x="457200" y="152400"/>
            <a:ext cx="8229600" cy="1066800"/>
          </a:xfrm>
        </p:spPr>
        <p:txBody>
          <a:bodyPr/>
          <a:lstStyle/>
          <a:p>
            <a:r>
              <a:rPr lang="en-US" smtClean="0"/>
              <a:t> </a:t>
            </a:r>
            <a:r>
              <a:rPr lang="en-US" sz="4000" b="1" smtClean="0"/>
              <a:t>Highest </a:t>
            </a:r>
            <a:r>
              <a:rPr lang="en-US" sz="4000" b="1" u="sng" smtClean="0"/>
              <a:t>Current</a:t>
            </a:r>
            <a:r>
              <a:rPr lang="en-US" sz="4000" b="1" smtClean="0"/>
              <a:t> Rate</a:t>
            </a:r>
          </a:p>
        </p:txBody>
      </p:sp>
      <p:pic>
        <p:nvPicPr>
          <p:cNvPr id="172035" name="Content Placeholder 3" descr="Improve-Business-Success-Rate-620x465.jpg"/>
          <p:cNvPicPr>
            <a:picLocks noGrp="1" noChangeAspect="1"/>
          </p:cNvPicPr>
          <p:nvPr>
            <p:ph idx="1"/>
          </p:nvPr>
        </p:nvPicPr>
        <p:blipFill>
          <a:blip r:embed="rId2" cstate="print"/>
          <a:srcRect/>
          <a:stretch>
            <a:fillRect/>
          </a:stretch>
        </p:blipFill>
        <p:spPr>
          <a:xfrm>
            <a:off x="1371600" y="1295400"/>
            <a:ext cx="6096000" cy="4699000"/>
          </a:xfrm>
        </p:spPr>
      </p:pic>
      <p:sp>
        <p:nvSpPr>
          <p:cNvPr id="172036" name="TextBox 5"/>
          <p:cNvSpPr txBox="1">
            <a:spLocks noChangeArrowheads="1"/>
          </p:cNvSpPr>
          <p:nvPr/>
        </p:nvSpPr>
        <p:spPr bwMode="auto">
          <a:xfrm>
            <a:off x="3595688" y="2590800"/>
            <a:ext cx="5486400" cy="2492375"/>
          </a:xfrm>
          <a:prstGeom prst="rect">
            <a:avLst/>
          </a:prstGeom>
          <a:noFill/>
          <a:ln w="9525">
            <a:noFill/>
            <a:miter lim="800000"/>
            <a:headEnd/>
            <a:tailEnd/>
          </a:ln>
        </p:spPr>
        <p:txBody>
          <a:bodyPr>
            <a:spAutoFit/>
          </a:bodyPr>
          <a:lstStyle/>
          <a:p>
            <a:r>
              <a:rPr lang="en-US" sz="6000">
                <a:solidFill>
                  <a:srgbClr val="FF0000"/>
                </a:solidFill>
              </a:rPr>
              <a:t>     </a:t>
            </a:r>
            <a:r>
              <a:rPr lang="en-US" sz="6000">
                <a:solidFill>
                  <a:srgbClr val="000000"/>
                </a:solidFill>
              </a:rPr>
              <a:t>0.2%</a:t>
            </a:r>
          </a:p>
          <a:p>
            <a:endParaRPr lang="en-US" sz="6000">
              <a:solidFill>
                <a:srgbClr val="FF0000"/>
              </a:solidFill>
            </a:endParaRPr>
          </a:p>
          <a:p>
            <a:r>
              <a:rPr lang="en-US" sz="3600">
                <a:solidFill>
                  <a:srgbClr val="000090"/>
                </a:solidFill>
              </a:rPr>
              <a:t>2 out of 1000</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3090863"/>
            <a:ext cx="5715000" cy="3309937"/>
          </a:xfrm>
        </p:spPr>
        <p:txBody>
          <a:bodyPr>
            <a:normAutofit/>
          </a:bodyPr>
          <a:lstStyle/>
          <a:p>
            <a:pPr>
              <a:buFont typeface="Arial" charset="0"/>
              <a:buNone/>
              <a:defRPr/>
            </a:pPr>
            <a:r>
              <a:rPr lang="en-US" dirty="0">
                <a:solidFill>
                  <a:schemeClr val="tx2">
                    <a:lumMod val="90000"/>
                  </a:schemeClr>
                </a:solidFill>
              </a:rPr>
              <a:t> </a:t>
            </a:r>
            <a:endParaRPr lang="en-US" dirty="0">
              <a:solidFill>
                <a:srgbClr val="EEFF15"/>
              </a:solidFill>
            </a:endParaRPr>
          </a:p>
        </p:txBody>
      </p:sp>
      <p:sp>
        <p:nvSpPr>
          <p:cNvPr id="173059" name="TextBox 6"/>
          <p:cNvSpPr txBox="1">
            <a:spLocks noChangeArrowheads="1"/>
          </p:cNvSpPr>
          <p:nvPr/>
        </p:nvSpPr>
        <p:spPr bwMode="auto">
          <a:xfrm>
            <a:off x="0" y="2490788"/>
            <a:ext cx="9144000" cy="5170487"/>
          </a:xfrm>
          <a:prstGeom prst="rect">
            <a:avLst/>
          </a:prstGeom>
          <a:noFill/>
          <a:ln w="9525">
            <a:noFill/>
            <a:miter lim="800000"/>
            <a:headEnd/>
            <a:tailEnd/>
          </a:ln>
        </p:spPr>
        <p:txBody>
          <a:bodyPr>
            <a:spAutoFit/>
          </a:bodyPr>
          <a:lstStyle/>
          <a:p>
            <a:r>
              <a:rPr lang="en-US" sz="4400" b="1">
                <a:latin typeface="Bank Gothic"/>
                <a:ea typeface="Bank Gothic"/>
                <a:cs typeface="Bank Gothic"/>
              </a:rPr>
              <a:t>			</a:t>
            </a:r>
          </a:p>
          <a:p>
            <a:endParaRPr lang="en-US" sz="6600" b="1">
              <a:latin typeface="Bank Gothic"/>
              <a:ea typeface="Bank Gothic"/>
              <a:cs typeface="Bank Gothic"/>
            </a:endParaRPr>
          </a:p>
          <a:p>
            <a:endParaRPr lang="en-US" sz="4400" b="1">
              <a:latin typeface="Bank Gothic"/>
              <a:ea typeface="Bank Gothic"/>
              <a:cs typeface="Bank Gothic"/>
            </a:endParaRPr>
          </a:p>
          <a:p>
            <a:endParaRPr lang="en-US" sz="4400" b="1">
              <a:latin typeface="Bank Gothic"/>
              <a:ea typeface="Bank Gothic"/>
              <a:cs typeface="Bank Gothic"/>
            </a:endParaRPr>
          </a:p>
          <a:p>
            <a:endParaRPr lang="en-US" sz="4400" b="1">
              <a:latin typeface="Bank Gothic"/>
              <a:ea typeface="Bank Gothic"/>
              <a:cs typeface="Bank Gothic"/>
            </a:endParaRPr>
          </a:p>
          <a:p>
            <a:r>
              <a:rPr lang="en-US" sz="4400" b="1">
                <a:latin typeface="Bank Gothic"/>
                <a:ea typeface="Bank Gothic"/>
                <a:cs typeface="Bank Gothic"/>
              </a:rPr>
              <a:t>  			</a:t>
            </a:r>
          </a:p>
          <a:p>
            <a:r>
              <a:rPr lang="en-US" sz="4400" b="1">
                <a:latin typeface="Bank Gothic"/>
                <a:ea typeface="Bank Gothic"/>
                <a:cs typeface="Bank Gothic"/>
              </a:rPr>
              <a:t>						</a:t>
            </a:r>
            <a:endParaRPr lang="en-US" sz="4400">
              <a:latin typeface="Bank Gothic"/>
              <a:ea typeface="Bank Gothic"/>
              <a:cs typeface="Bank Gothic"/>
            </a:endParaRPr>
          </a:p>
        </p:txBody>
      </p:sp>
      <p:sp>
        <p:nvSpPr>
          <p:cNvPr id="173060" name="TextBox 4"/>
          <p:cNvSpPr txBox="1">
            <a:spLocks noChangeArrowheads="1"/>
          </p:cNvSpPr>
          <p:nvPr/>
        </p:nvSpPr>
        <p:spPr bwMode="auto">
          <a:xfrm>
            <a:off x="1662113" y="1878013"/>
            <a:ext cx="6796087" cy="1570037"/>
          </a:xfrm>
          <a:prstGeom prst="rect">
            <a:avLst/>
          </a:prstGeom>
          <a:noFill/>
          <a:ln w="9525">
            <a:noFill/>
            <a:miter lim="800000"/>
            <a:headEnd/>
            <a:tailEnd/>
          </a:ln>
        </p:spPr>
        <p:txBody>
          <a:bodyPr>
            <a:spAutoFit/>
          </a:bodyPr>
          <a:lstStyle/>
          <a:p>
            <a:r>
              <a:rPr lang="en-US" sz="4800"/>
              <a:t>           </a:t>
            </a:r>
            <a:r>
              <a:rPr lang="en-US" sz="4800">
                <a:solidFill>
                  <a:srgbClr val="FFFF00"/>
                </a:solidFill>
              </a:rPr>
              <a:t>     </a:t>
            </a:r>
            <a:r>
              <a:rPr lang="en-US" sz="4800" b="1"/>
              <a:t> </a:t>
            </a:r>
          </a:p>
          <a:p>
            <a:r>
              <a:rPr lang="en-US" sz="4800" b="1"/>
              <a:t>					</a:t>
            </a:r>
            <a:endParaRPr lang="en-US" sz="4800" b="1">
              <a:solidFill>
                <a:srgbClr val="FFFF00"/>
              </a:solidFill>
            </a:endParaRPr>
          </a:p>
        </p:txBody>
      </p:sp>
      <p:sp>
        <p:nvSpPr>
          <p:cNvPr id="173061" name="Title 5"/>
          <p:cNvSpPr>
            <a:spLocks noGrp="1"/>
          </p:cNvSpPr>
          <p:nvPr>
            <p:ph type="ctrTitle"/>
          </p:nvPr>
        </p:nvSpPr>
        <p:spPr>
          <a:xfrm>
            <a:off x="3124200" y="762000"/>
            <a:ext cx="4343400" cy="5791200"/>
          </a:xfrm>
        </p:spPr>
        <p:txBody>
          <a:bodyPr/>
          <a:lstStyle/>
          <a:p>
            <a:r>
              <a:rPr lang="en-US" sz="6600" smtClean="0"/>
              <a:t>Next Steps </a:t>
            </a:r>
          </a:p>
        </p:txBody>
      </p:sp>
      <p:pic>
        <p:nvPicPr>
          <p:cNvPr id="173062" name="Picture 3" descr="choose_a_path_-_istock_medium.jpg"/>
          <p:cNvPicPr>
            <a:picLocks noChangeAspect="1"/>
          </p:cNvPicPr>
          <p:nvPr/>
        </p:nvPicPr>
        <p:blipFill>
          <a:blip r:embed="rId3" cstate="print"/>
          <a:srcRect/>
          <a:stretch>
            <a:fillRect/>
          </a:stretch>
        </p:blipFill>
        <p:spPr bwMode="auto">
          <a:xfrm>
            <a:off x="6375400" y="76200"/>
            <a:ext cx="2768600" cy="2768600"/>
          </a:xfrm>
          <a:prstGeom prst="rect">
            <a:avLst/>
          </a:prstGeom>
          <a:noFill/>
          <a:ln w="9525">
            <a:noFill/>
            <a:miter lim="800000"/>
            <a:headEnd/>
            <a:tailEnd/>
          </a:ln>
        </p:spPr>
      </p:pic>
    </p:spTree>
  </p:cSld>
  <p:clrMapOvr>
    <a:masterClrMapping/>
  </p:clrMapOvr>
  <p:transition advTm="5935"/>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p:cNvSpPr>
            <a:spLocks noGrp="1"/>
          </p:cNvSpPr>
          <p:nvPr>
            <p:ph type="title"/>
          </p:nvPr>
        </p:nvSpPr>
        <p:spPr>
          <a:xfrm>
            <a:off x="457200" y="0"/>
            <a:ext cx="8229600" cy="914400"/>
          </a:xfrm>
        </p:spPr>
        <p:txBody>
          <a:bodyPr/>
          <a:lstStyle/>
          <a:p>
            <a:r>
              <a:rPr lang="en-US" b="1" smtClean="0"/>
              <a:t>		       Next Steps</a:t>
            </a:r>
          </a:p>
        </p:txBody>
      </p:sp>
      <p:sp>
        <p:nvSpPr>
          <p:cNvPr id="174083" name="Content Placeholder 2"/>
          <p:cNvSpPr>
            <a:spLocks noGrp="1"/>
          </p:cNvSpPr>
          <p:nvPr>
            <p:ph idx="1"/>
          </p:nvPr>
        </p:nvSpPr>
        <p:spPr>
          <a:xfrm>
            <a:off x="457200" y="1143000"/>
            <a:ext cx="8229600" cy="5181600"/>
          </a:xfrm>
        </p:spPr>
        <p:txBody>
          <a:bodyPr/>
          <a:lstStyle/>
          <a:p>
            <a:endParaRPr lang="en-US" smtClean="0"/>
          </a:p>
          <a:p>
            <a:pPr>
              <a:buFont typeface="Arial" pitchFamily="34" charset="0"/>
              <a:buNone/>
            </a:pPr>
            <a:r>
              <a:rPr lang="en-US" b="1" smtClean="0"/>
              <a:t>1. Establish chapter and personal credibility</a:t>
            </a:r>
          </a:p>
          <a:p>
            <a:pPr>
              <a:buFont typeface="Arial" pitchFamily="34" charset="0"/>
              <a:buNone/>
            </a:pPr>
            <a:r>
              <a:rPr lang="en-US" smtClean="0"/>
              <a:t>• Chapter logo on all communications</a:t>
            </a:r>
          </a:p>
          <a:p>
            <a:pPr>
              <a:buFont typeface="Arial" pitchFamily="34" charset="0"/>
              <a:buNone/>
            </a:pPr>
            <a:r>
              <a:rPr lang="en-US" smtClean="0"/>
              <a:t>• Mission Statement with local HL population</a:t>
            </a:r>
          </a:p>
          <a:p>
            <a:pPr>
              <a:buFont typeface="Arial" pitchFamily="34" charset="0"/>
              <a:buNone/>
            </a:pPr>
            <a:r>
              <a:rPr lang="en-US" smtClean="0"/>
              <a:t>• Promote Chapter Value/Services</a:t>
            </a:r>
          </a:p>
          <a:p>
            <a:pPr>
              <a:buFont typeface="Arial" pitchFamily="34" charset="0"/>
              <a:buNone/>
            </a:pPr>
            <a:r>
              <a:rPr lang="en-US" smtClean="0"/>
              <a:t>• Top 10 Reasons to Join HLAA/Chapter</a:t>
            </a:r>
          </a:p>
          <a:p>
            <a:pPr>
              <a:buFont typeface="Arial" pitchFamily="34" charset="0"/>
              <a:buNone/>
            </a:pPr>
            <a:r>
              <a:rPr lang="en-US" smtClean="0"/>
              <a:t>• Feature Mentors / Other Leaders</a:t>
            </a:r>
          </a:p>
          <a:p>
            <a:pPr>
              <a:buFont typeface="Arial" pitchFamily="34" charset="0"/>
              <a:buNone/>
            </a:pPr>
            <a:r>
              <a:rPr lang="en-US" smtClean="0"/>
              <a:t>• Chapter Signature on all e-mails</a:t>
            </a:r>
          </a:p>
          <a:p>
            <a:pPr>
              <a:buFont typeface="Arial" pitchFamily="34" charset="0"/>
              <a:buNone/>
            </a:pPr>
            <a:r>
              <a:rPr lang="en-US" smtClean="0"/>
              <a:t> </a:t>
            </a:r>
          </a:p>
          <a:p>
            <a:endParaRPr lang="en-US" smtClean="0"/>
          </a:p>
        </p:txBody>
      </p:sp>
      <p:pic>
        <p:nvPicPr>
          <p:cNvPr id="174084" name="Picture 3" descr="images.jpg"/>
          <p:cNvPicPr>
            <a:picLocks noChangeAspect="1"/>
          </p:cNvPicPr>
          <p:nvPr/>
        </p:nvPicPr>
        <p:blipFill>
          <a:blip r:embed="rId2" cstate="print"/>
          <a:srcRect/>
          <a:stretch>
            <a:fillRect/>
          </a:stretch>
        </p:blipFill>
        <p:spPr bwMode="auto">
          <a:xfrm>
            <a:off x="609600" y="206375"/>
            <a:ext cx="1600200" cy="1393825"/>
          </a:xfrm>
          <a:prstGeom prst="rect">
            <a:avLst/>
          </a:prstGeom>
          <a:noFill/>
          <a:ln w="9525">
            <a:noFill/>
            <a:miter lim="800000"/>
            <a:headEnd/>
            <a:tailEnd/>
          </a:ln>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1"/>
          <p:cNvSpPr>
            <a:spLocks noGrp="1"/>
          </p:cNvSpPr>
          <p:nvPr>
            <p:ph type="title"/>
          </p:nvPr>
        </p:nvSpPr>
        <p:spPr>
          <a:xfrm>
            <a:off x="457200" y="0"/>
            <a:ext cx="8229600" cy="914400"/>
          </a:xfrm>
        </p:spPr>
        <p:txBody>
          <a:bodyPr/>
          <a:lstStyle/>
          <a:p>
            <a:r>
              <a:rPr lang="en-US" b="1" smtClean="0"/>
              <a:t>		       Next Steps</a:t>
            </a:r>
          </a:p>
        </p:txBody>
      </p:sp>
      <p:sp>
        <p:nvSpPr>
          <p:cNvPr id="175107" name="Content Placeholder 2"/>
          <p:cNvSpPr>
            <a:spLocks noGrp="1"/>
          </p:cNvSpPr>
          <p:nvPr>
            <p:ph idx="1"/>
          </p:nvPr>
        </p:nvSpPr>
        <p:spPr>
          <a:xfrm>
            <a:off x="152400" y="1143000"/>
            <a:ext cx="8763000" cy="5181600"/>
          </a:xfrm>
        </p:spPr>
        <p:txBody>
          <a:bodyPr/>
          <a:lstStyle/>
          <a:p>
            <a:endParaRPr lang="en-US" smtClean="0"/>
          </a:p>
          <a:p>
            <a:pPr>
              <a:buFont typeface="Arial" pitchFamily="34" charset="0"/>
              <a:buNone/>
            </a:pPr>
            <a:r>
              <a:rPr lang="en-US" b="1" smtClean="0">
                <a:solidFill>
                  <a:srgbClr val="000000"/>
                </a:solidFill>
              </a:rPr>
              <a:t>2. Information/Support Plan</a:t>
            </a:r>
            <a:r>
              <a:rPr lang="en-US" smtClean="0"/>
              <a:t>	</a:t>
            </a:r>
          </a:p>
          <a:p>
            <a:pPr>
              <a:buFont typeface="Arial" pitchFamily="34" charset="0"/>
              <a:buNone/>
            </a:pPr>
            <a:r>
              <a:rPr lang="en-US" smtClean="0"/>
              <a:t>• Welcome / Greeting Plan</a:t>
            </a:r>
          </a:p>
          <a:p>
            <a:pPr>
              <a:buFont typeface="Arial" pitchFamily="34" charset="0"/>
              <a:buNone/>
            </a:pPr>
            <a:r>
              <a:rPr lang="en-US" smtClean="0"/>
              <a:t>• Welcome ”Kit”</a:t>
            </a:r>
          </a:p>
          <a:p>
            <a:pPr>
              <a:buFont typeface="Arial" pitchFamily="34" charset="0"/>
              <a:buNone/>
            </a:pPr>
            <a:r>
              <a:rPr lang="en-US" smtClean="0"/>
              <a:t>• Leader requirement to greet visitors</a:t>
            </a:r>
          </a:p>
          <a:p>
            <a:pPr>
              <a:buFont typeface="Arial" pitchFamily="34" charset="0"/>
              <a:buNone/>
            </a:pPr>
            <a:r>
              <a:rPr lang="en-US" smtClean="0"/>
              <a:t>• Information Table</a:t>
            </a:r>
          </a:p>
          <a:p>
            <a:pPr>
              <a:buFont typeface="Arial" pitchFamily="34" charset="0"/>
              <a:buNone/>
            </a:pPr>
            <a:r>
              <a:rPr lang="en-US" smtClean="0"/>
              <a:t>• Develop Mentors with HLSST</a:t>
            </a:r>
          </a:p>
          <a:p>
            <a:pPr>
              <a:buFont typeface="Arial" pitchFamily="34" charset="0"/>
              <a:buNone/>
            </a:pPr>
            <a:r>
              <a:rPr lang="en-US" smtClean="0"/>
              <a:t>• Leader requirement to socialize with members</a:t>
            </a:r>
          </a:p>
        </p:txBody>
      </p:sp>
      <p:pic>
        <p:nvPicPr>
          <p:cNvPr id="175108" name="Picture 3" descr="images.jpg"/>
          <p:cNvPicPr>
            <a:picLocks noChangeAspect="1"/>
          </p:cNvPicPr>
          <p:nvPr/>
        </p:nvPicPr>
        <p:blipFill>
          <a:blip r:embed="rId2" cstate="print"/>
          <a:srcRect/>
          <a:stretch>
            <a:fillRect/>
          </a:stretch>
        </p:blipFill>
        <p:spPr bwMode="auto">
          <a:xfrm>
            <a:off x="685800" y="206375"/>
            <a:ext cx="1600200" cy="1393825"/>
          </a:xfrm>
          <a:prstGeom prst="rect">
            <a:avLst/>
          </a:prstGeom>
          <a:noFill/>
          <a:ln w="9525">
            <a:noFill/>
            <a:miter lim="800000"/>
            <a:headEnd/>
            <a:tailEnd/>
          </a:ln>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itle 1"/>
          <p:cNvSpPr>
            <a:spLocks noGrp="1"/>
          </p:cNvSpPr>
          <p:nvPr>
            <p:ph type="title"/>
          </p:nvPr>
        </p:nvSpPr>
        <p:spPr>
          <a:xfrm>
            <a:off x="457200" y="0"/>
            <a:ext cx="8229600" cy="914400"/>
          </a:xfrm>
        </p:spPr>
        <p:txBody>
          <a:bodyPr/>
          <a:lstStyle/>
          <a:p>
            <a:r>
              <a:rPr lang="en-US" b="1" smtClean="0"/>
              <a:t>		       Next Steps</a:t>
            </a:r>
          </a:p>
        </p:txBody>
      </p:sp>
      <p:sp>
        <p:nvSpPr>
          <p:cNvPr id="3" name="Content Placeholder 2"/>
          <p:cNvSpPr>
            <a:spLocks noGrp="1"/>
          </p:cNvSpPr>
          <p:nvPr>
            <p:ph idx="1"/>
          </p:nvPr>
        </p:nvSpPr>
        <p:spPr>
          <a:xfrm>
            <a:off x="457200" y="1295400"/>
            <a:ext cx="8229600" cy="4724400"/>
          </a:xfrm>
        </p:spPr>
        <p:txBody>
          <a:bodyPr>
            <a:normAutofit fontScale="92500" lnSpcReduction="20000"/>
          </a:bodyPr>
          <a:lstStyle/>
          <a:p>
            <a:pPr>
              <a:buFont typeface="Arial" charset="0"/>
              <a:buChar char="•"/>
              <a:defRPr/>
            </a:pPr>
            <a:endParaRPr lang="en-US" dirty="0"/>
          </a:p>
          <a:p>
            <a:pPr>
              <a:buFont typeface="Arial" pitchFamily="34" charset="0"/>
              <a:buNone/>
              <a:defRPr/>
            </a:pPr>
            <a:r>
              <a:rPr lang="en-US" b="1" dirty="0">
                <a:solidFill>
                  <a:srgbClr val="000000"/>
                </a:solidFill>
              </a:rPr>
              <a:t>3. Education Plan</a:t>
            </a:r>
            <a:r>
              <a:rPr lang="en-US" dirty="0"/>
              <a:t>	</a:t>
            </a:r>
          </a:p>
          <a:p>
            <a:pPr>
              <a:buFont typeface="Arial" pitchFamily="34" charset="0"/>
              <a:buNone/>
              <a:defRPr/>
            </a:pPr>
            <a:r>
              <a:rPr lang="en-US" dirty="0" smtClean="0"/>
              <a:t>• </a:t>
            </a:r>
            <a:r>
              <a:rPr lang="en-US" dirty="0"/>
              <a:t>Develop Wish List</a:t>
            </a:r>
          </a:p>
          <a:p>
            <a:pPr>
              <a:buFont typeface="Arial" pitchFamily="34" charset="0"/>
              <a:buNone/>
              <a:defRPr/>
            </a:pPr>
            <a:r>
              <a:rPr lang="en-US" dirty="0" smtClean="0"/>
              <a:t>• </a:t>
            </a:r>
            <a:r>
              <a:rPr lang="en-US" dirty="0"/>
              <a:t>Focus each topic at improvement</a:t>
            </a:r>
          </a:p>
          <a:p>
            <a:pPr>
              <a:buFont typeface="Arial" pitchFamily="34" charset="0"/>
              <a:buNone/>
              <a:defRPr/>
            </a:pPr>
            <a:r>
              <a:rPr lang="en-US" dirty="0" smtClean="0"/>
              <a:t>• </a:t>
            </a:r>
            <a:r>
              <a:rPr lang="en-US" dirty="0"/>
              <a:t>Focus meeting flyer headline at improvement</a:t>
            </a:r>
          </a:p>
          <a:p>
            <a:pPr>
              <a:buFont typeface="Arial" pitchFamily="34" charset="0"/>
              <a:buNone/>
              <a:defRPr/>
            </a:pPr>
            <a:r>
              <a:rPr lang="en-US" dirty="0" smtClean="0"/>
              <a:t>• </a:t>
            </a:r>
            <a:r>
              <a:rPr lang="en-US" dirty="0"/>
              <a:t>Support w/ 3 to 4 lessons one will learn		</a:t>
            </a:r>
            <a:endParaRPr lang="en-US" dirty="0" smtClean="0"/>
          </a:p>
          <a:p>
            <a:pPr>
              <a:buFont typeface="Arial" pitchFamily="34" charset="0"/>
              <a:buNone/>
              <a:defRPr/>
            </a:pPr>
            <a:r>
              <a:rPr lang="en-US" dirty="0" smtClean="0"/>
              <a:t>• </a:t>
            </a:r>
            <a:r>
              <a:rPr lang="en-US" dirty="0"/>
              <a:t>Deliver Education Basics at all meetings</a:t>
            </a:r>
          </a:p>
          <a:p>
            <a:pPr>
              <a:buFont typeface="Arial" pitchFamily="34" charset="0"/>
              <a:buNone/>
              <a:defRPr/>
            </a:pPr>
            <a:r>
              <a:rPr lang="en-US" dirty="0" smtClean="0"/>
              <a:t>• </a:t>
            </a:r>
            <a:r>
              <a:rPr lang="en-US" dirty="0"/>
              <a:t>Conduct Rap Session</a:t>
            </a:r>
          </a:p>
          <a:p>
            <a:pPr>
              <a:buFont typeface="Arial" pitchFamily="34" charset="0"/>
              <a:buNone/>
              <a:defRPr/>
            </a:pPr>
            <a:r>
              <a:rPr lang="en-US" dirty="0"/>
              <a:t>	</a:t>
            </a:r>
          </a:p>
          <a:p>
            <a:pPr>
              <a:buFont typeface="Arial" pitchFamily="34" charset="0"/>
              <a:buNone/>
              <a:defRPr/>
            </a:pPr>
            <a:r>
              <a:rPr lang="en-US" dirty="0"/>
              <a:t>			</a:t>
            </a:r>
          </a:p>
        </p:txBody>
      </p:sp>
      <p:pic>
        <p:nvPicPr>
          <p:cNvPr id="176132" name="Picture 3" descr="images.jpg"/>
          <p:cNvPicPr>
            <a:picLocks noChangeAspect="1"/>
          </p:cNvPicPr>
          <p:nvPr/>
        </p:nvPicPr>
        <p:blipFill>
          <a:blip r:embed="rId2" cstate="print"/>
          <a:srcRect/>
          <a:stretch>
            <a:fillRect/>
          </a:stretch>
        </p:blipFill>
        <p:spPr bwMode="auto">
          <a:xfrm>
            <a:off x="609600" y="130175"/>
            <a:ext cx="1600200" cy="1393825"/>
          </a:xfrm>
          <a:prstGeom prst="rect">
            <a:avLst/>
          </a:prstGeom>
          <a:noFill/>
          <a:ln w="9525">
            <a:noFill/>
            <a:miter lim="800000"/>
            <a:headEnd/>
            <a:tailEnd/>
          </a:ln>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itle 1"/>
          <p:cNvSpPr>
            <a:spLocks noGrp="1"/>
          </p:cNvSpPr>
          <p:nvPr>
            <p:ph type="title"/>
          </p:nvPr>
        </p:nvSpPr>
        <p:spPr>
          <a:xfrm>
            <a:off x="457200" y="0"/>
            <a:ext cx="8229600" cy="914400"/>
          </a:xfrm>
        </p:spPr>
        <p:txBody>
          <a:bodyPr/>
          <a:lstStyle/>
          <a:p>
            <a:r>
              <a:rPr lang="en-US" b="1" smtClean="0"/>
              <a:t>		       Next Steps</a:t>
            </a:r>
          </a:p>
        </p:txBody>
      </p:sp>
      <p:sp>
        <p:nvSpPr>
          <p:cNvPr id="177155" name="Content Placeholder 2"/>
          <p:cNvSpPr>
            <a:spLocks noGrp="1"/>
          </p:cNvSpPr>
          <p:nvPr>
            <p:ph idx="1"/>
          </p:nvPr>
        </p:nvSpPr>
        <p:spPr>
          <a:xfrm>
            <a:off x="990600" y="838200"/>
            <a:ext cx="7620000" cy="4495800"/>
          </a:xfrm>
        </p:spPr>
        <p:txBody>
          <a:bodyPr/>
          <a:lstStyle/>
          <a:p>
            <a:endParaRPr lang="en-US" smtClean="0"/>
          </a:p>
          <a:p>
            <a:pPr>
              <a:buFont typeface="Arial" pitchFamily="34" charset="0"/>
              <a:buNone/>
            </a:pPr>
            <a:r>
              <a:rPr lang="en-US" b="1" smtClean="0">
                <a:solidFill>
                  <a:srgbClr val="000000"/>
                </a:solidFill>
              </a:rPr>
              <a:t>4. Recruit Volunteers</a:t>
            </a:r>
            <a:r>
              <a:rPr lang="en-US" smtClean="0"/>
              <a:t>	</a:t>
            </a:r>
          </a:p>
          <a:p>
            <a:pPr>
              <a:buFont typeface="Arial" pitchFamily="34" charset="0"/>
              <a:buNone/>
            </a:pPr>
            <a:r>
              <a:rPr lang="en-US" smtClean="0"/>
              <a:t>• Develop Wish List</a:t>
            </a:r>
          </a:p>
          <a:p>
            <a:pPr>
              <a:buFont typeface="Arial" pitchFamily="34" charset="0"/>
              <a:buNone/>
            </a:pPr>
            <a:r>
              <a:rPr lang="en-US" smtClean="0"/>
              <a:t>• Focus each leader / members at recruiting  </a:t>
            </a:r>
          </a:p>
          <a:p>
            <a:pPr>
              <a:buFont typeface="Arial" pitchFamily="34" charset="0"/>
              <a:buNone/>
            </a:pPr>
            <a:r>
              <a:rPr lang="en-US" smtClean="0"/>
              <a:t>• Feature needs at every meeting</a:t>
            </a:r>
          </a:p>
          <a:p>
            <a:pPr>
              <a:buFont typeface="Arial" pitchFamily="34" charset="0"/>
              <a:buNone/>
            </a:pPr>
            <a:r>
              <a:rPr lang="en-US" smtClean="0"/>
              <a:t>• Provide list of openings in communications</a:t>
            </a:r>
          </a:p>
          <a:p>
            <a:pPr>
              <a:buFont typeface="Arial" pitchFamily="34" charset="0"/>
              <a:buNone/>
            </a:pPr>
            <a:r>
              <a:rPr lang="en-US" smtClean="0"/>
              <a:t>• Personally sell candidates to take a job 	</a:t>
            </a:r>
          </a:p>
          <a:p>
            <a:pPr>
              <a:buFont typeface="Arial" pitchFamily="34" charset="0"/>
              <a:buNone/>
            </a:pPr>
            <a:r>
              <a:rPr lang="en-US" smtClean="0"/>
              <a:t>• Have leaders sign on for responsibilities</a:t>
            </a:r>
          </a:p>
          <a:p>
            <a:pPr>
              <a:buFont typeface="Arial" pitchFamily="34" charset="0"/>
              <a:buNone/>
            </a:pPr>
            <a:r>
              <a:rPr lang="en-US" smtClean="0"/>
              <a:t>• Reach out to outsiders  			</a:t>
            </a:r>
          </a:p>
        </p:txBody>
      </p:sp>
      <p:pic>
        <p:nvPicPr>
          <p:cNvPr id="177156" name="Picture 3" descr="images.jpg"/>
          <p:cNvPicPr>
            <a:picLocks noChangeAspect="1"/>
          </p:cNvPicPr>
          <p:nvPr/>
        </p:nvPicPr>
        <p:blipFill>
          <a:blip r:embed="rId2" cstate="print"/>
          <a:srcRect/>
          <a:stretch>
            <a:fillRect/>
          </a:stretch>
        </p:blipFill>
        <p:spPr bwMode="auto">
          <a:xfrm>
            <a:off x="381000" y="152400"/>
            <a:ext cx="1600200" cy="1393825"/>
          </a:xfrm>
          <a:prstGeom prst="rect">
            <a:avLst/>
          </a:prstGeom>
          <a:noFill/>
          <a:ln w="9525">
            <a:noFill/>
            <a:miter lim="800000"/>
            <a:headEnd/>
            <a:tailEnd/>
          </a:ln>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1"/>
          <p:cNvSpPr>
            <a:spLocks noGrp="1"/>
          </p:cNvSpPr>
          <p:nvPr>
            <p:ph type="title"/>
          </p:nvPr>
        </p:nvSpPr>
        <p:spPr>
          <a:xfrm>
            <a:off x="457200" y="0"/>
            <a:ext cx="8229600" cy="914400"/>
          </a:xfrm>
        </p:spPr>
        <p:txBody>
          <a:bodyPr/>
          <a:lstStyle/>
          <a:p>
            <a:r>
              <a:rPr lang="en-US" b="1" smtClean="0"/>
              <a:t>Next Steps</a:t>
            </a:r>
          </a:p>
        </p:txBody>
      </p:sp>
      <p:sp>
        <p:nvSpPr>
          <p:cNvPr id="178179" name="Content Placeholder 2"/>
          <p:cNvSpPr>
            <a:spLocks noGrp="1"/>
          </p:cNvSpPr>
          <p:nvPr>
            <p:ph idx="1"/>
          </p:nvPr>
        </p:nvSpPr>
        <p:spPr>
          <a:xfrm>
            <a:off x="457200" y="1143000"/>
            <a:ext cx="8229600" cy="5181600"/>
          </a:xfrm>
        </p:spPr>
        <p:txBody>
          <a:bodyPr/>
          <a:lstStyle/>
          <a:p>
            <a:endParaRPr lang="en-US" smtClean="0"/>
          </a:p>
          <a:p>
            <a:pPr>
              <a:buFont typeface="Arial" pitchFamily="34" charset="0"/>
              <a:buNone/>
            </a:pPr>
            <a:r>
              <a:rPr lang="en-US" b="1" smtClean="0">
                <a:solidFill>
                  <a:srgbClr val="000000"/>
                </a:solidFill>
              </a:rPr>
              <a:t>5. Social Plan</a:t>
            </a:r>
            <a:r>
              <a:rPr lang="en-US" smtClean="0"/>
              <a:t>	</a:t>
            </a:r>
          </a:p>
          <a:p>
            <a:pPr>
              <a:buFont typeface="Arial" pitchFamily="34" charset="0"/>
              <a:buNone/>
            </a:pPr>
            <a:r>
              <a:rPr lang="en-US" smtClean="0"/>
              <a:t>• Leaders Meet and Greet before meetings</a:t>
            </a:r>
          </a:p>
          <a:p>
            <a:pPr>
              <a:buFont typeface="Arial" pitchFamily="34" charset="0"/>
              <a:buNone/>
            </a:pPr>
            <a:r>
              <a:rPr lang="en-US" smtClean="0"/>
              <a:t>• Leaders introduced at meeting</a:t>
            </a:r>
          </a:p>
          <a:p>
            <a:pPr>
              <a:buFont typeface="Arial" pitchFamily="34" charset="0"/>
              <a:buNone/>
            </a:pPr>
            <a:r>
              <a:rPr lang="en-US" smtClean="0"/>
              <a:t>• Leaders connect with members after speaker</a:t>
            </a:r>
          </a:p>
          <a:p>
            <a:pPr>
              <a:buFont typeface="Arial" pitchFamily="34" charset="0"/>
              <a:buNone/>
            </a:pPr>
            <a:r>
              <a:rPr lang="en-US" smtClean="0"/>
              <a:t>• Use Rap Session to link kindred spirits</a:t>
            </a:r>
          </a:p>
          <a:p>
            <a:pPr>
              <a:buFont typeface="Arial" pitchFamily="34" charset="0"/>
              <a:buNone/>
            </a:pPr>
            <a:r>
              <a:rPr lang="en-US" smtClean="0"/>
              <a:t>• Plan community events </a:t>
            </a:r>
          </a:p>
        </p:txBody>
      </p:sp>
      <p:pic>
        <p:nvPicPr>
          <p:cNvPr id="178180" name="Picture 3" descr="images.jpg"/>
          <p:cNvPicPr>
            <a:picLocks noChangeAspect="1"/>
          </p:cNvPicPr>
          <p:nvPr/>
        </p:nvPicPr>
        <p:blipFill>
          <a:blip r:embed="rId2" cstate="print"/>
          <a:srcRect/>
          <a:stretch>
            <a:fillRect/>
          </a:stretch>
        </p:blipFill>
        <p:spPr bwMode="auto">
          <a:xfrm>
            <a:off x="304800" y="130175"/>
            <a:ext cx="1600200" cy="1393825"/>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ctrTitle"/>
          </p:nvPr>
        </p:nvSpPr>
        <p:spPr>
          <a:xfrm>
            <a:off x="228600" y="1371600"/>
            <a:ext cx="8763000" cy="1219200"/>
          </a:xfrm>
        </p:spPr>
        <p:txBody>
          <a:bodyPr/>
          <a:lstStyle/>
          <a:p>
            <a:r>
              <a:rPr lang="en-US" sz="4800" smtClean="0"/>
              <a:t> </a:t>
            </a:r>
          </a:p>
        </p:txBody>
      </p:sp>
      <p:pic>
        <p:nvPicPr>
          <p:cNvPr id="17411" name="Picture 2" descr="Mobility_Strategy.jpg"/>
          <p:cNvPicPr>
            <a:picLocks noChangeAspect="1"/>
          </p:cNvPicPr>
          <p:nvPr/>
        </p:nvPicPr>
        <p:blipFill>
          <a:blip r:embed="rId3" cstate="print"/>
          <a:srcRect/>
          <a:stretch>
            <a:fillRect/>
          </a:stretch>
        </p:blipFill>
        <p:spPr bwMode="auto">
          <a:xfrm>
            <a:off x="3657600" y="2286000"/>
            <a:ext cx="4572000" cy="2743200"/>
          </a:xfrm>
          <a:prstGeom prst="rect">
            <a:avLst/>
          </a:prstGeom>
          <a:noFill/>
          <a:ln w="9525">
            <a:noFill/>
            <a:miter lim="800000"/>
            <a:headEnd/>
            <a:tailEnd/>
          </a:ln>
        </p:spPr>
      </p:pic>
      <p:sp>
        <p:nvSpPr>
          <p:cNvPr id="17412" name="TextBox 3"/>
          <p:cNvSpPr txBox="1">
            <a:spLocks noChangeArrowheads="1"/>
          </p:cNvSpPr>
          <p:nvPr/>
        </p:nvSpPr>
        <p:spPr bwMode="auto">
          <a:xfrm>
            <a:off x="1143000" y="762000"/>
            <a:ext cx="7315200" cy="923925"/>
          </a:xfrm>
          <a:prstGeom prst="rect">
            <a:avLst/>
          </a:prstGeom>
          <a:noFill/>
          <a:ln w="9525">
            <a:noFill/>
            <a:miter lim="800000"/>
            <a:headEnd/>
            <a:tailEnd/>
          </a:ln>
        </p:spPr>
        <p:txBody>
          <a:bodyPr>
            <a:spAutoFit/>
          </a:bodyPr>
          <a:lstStyle/>
          <a:p>
            <a:r>
              <a:rPr lang="en-US" sz="3600"/>
              <a:t>         Overall Strategy/Plan</a:t>
            </a:r>
          </a:p>
          <a:p>
            <a:r>
              <a:rPr lang="en-US"/>
              <a:t>  </a:t>
            </a:r>
          </a:p>
        </p:txBody>
      </p:sp>
    </p:spTree>
  </p:cSld>
  <p:clrMapOvr>
    <a:masterClrMapping/>
  </p:clrMapOvr>
  <p:transition advTm="5935"/>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tle 1"/>
          <p:cNvSpPr>
            <a:spLocks noGrp="1"/>
          </p:cNvSpPr>
          <p:nvPr>
            <p:ph type="title"/>
          </p:nvPr>
        </p:nvSpPr>
        <p:spPr>
          <a:xfrm>
            <a:off x="457200" y="0"/>
            <a:ext cx="8229600" cy="914400"/>
          </a:xfrm>
        </p:spPr>
        <p:txBody>
          <a:bodyPr/>
          <a:lstStyle/>
          <a:p>
            <a:r>
              <a:rPr lang="en-US" b="1" smtClean="0"/>
              <a:t> Next Steps</a:t>
            </a:r>
          </a:p>
        </p:txBody>
      </p:sp>
      <p:sp>
        <p:nvSpPr>
          <p:cNvPr id="179203" name="Content Placeholder 2"/>
          <p:cNvSpPr>
            <a:spLocks noGrp="1"/>
          </p:cNvSpPr>
          <p:nvPr>
            <p:ph idx="1"/>
          </p:nvPr>
        </p:nvSpPr>
        <p:spPr>
          <a:xfrm>
            <a:off x="0" y="1143000"/>
            <a:ext cx="9144000" cy="5181600"/>
          </a:xfrm>
        </p:spPr>
        <p:txBody>
          <a:bodyPr/>
          <a:lstStyle/>
          <a:p>
            <a:endParaRPr lang="en-US" smtClean="0"/>
          </a:p>
          <a:p>
            <a:pPr>
              <a:buFont typeface="Arial" pitchFamily="34" charset="0"/>
              <a:buNone/>
            </a:pPr>
            <a:r>
              <a:rPr lang="en-US" b="1" smtClean="0">
                <a:solidFill>
                  <a:srgbClr val="000000"/>
                </a:solidFill>
              </a:rPr>
              <a:t>6. Advocacy Plan</a:t>
            </a:r>
            <a:r>
              <a:rPr lang="en-US" smtClean="0"/>
              <a:t>	</a:t>
            </a:r>
          </a:p>
          <a:p>
            <a:pPr>
              <a:buFont typeface="Arial" pitchFamily="34" charset="0"/>
              <a:buNone/>
            </a:pPr>
            <a:r>
              <a:rPr lang="en-US" smtClean="0"/>
              <a:t>• Teach members how to self advocate</a:t>
            </a:r>
          </a:p>
          <a:p>
            <a:pPr>
              <a:buFont typeface="Arial" pitchFamily="34" charset="0"/>
              <a:buNone/>
            </a:pPr>
            <a:r>
              <a:rPr lang="en-US" smtClean="0"/>
              <a:t>• Provide CART at all meetings</a:t>
            </a:r>
          </a:p>
          <a:p>
            <a:pPr>
              <a:buFont typeface="Arial" pitchFamily="34" charset="0"/>
              <a:buNone/>
            </a:pPr>
            <a:r>
              <a:rPr lang="en-US" smtClean="0"/>
              <a:t>• Provide a Loop at meetings</a:t>
            </a:r>
          </a:p>
          <a:p>
            <a:pPr>
              <a:buFont typeface="Arial" pitchFamily="34" charset="0"/>
              <a:buNone/>
            </a:pPr>
            <a:r>
              <a:rPr lang="en-US" smtClean="0"/>
              <a:t>• Encourage members to thank venues with access</a:t>
            </a:r>
          </a:p>
          <a:p>
            <a:pPr>
              <a:buFont typeface="Arial" pitchFamily="34" charset="0"/>
              <a:buNone/>
            </a:pPr>
            <a:r>
              <a:rPr lang="en-US" smtClean="0"/>
              <a:t>• Encourage members to establish need for access</a:t>
            </a:r>
          </a:p>
          <a:p>
            <a:pPr>
              <a:buFont typeface="Arial" pitchFamily="34" charset="0"/>
              <a:buNone/>
            </a:pPr>
            <a:r>
              <a:rPr lang="en-US" smtClean="0"/>
              <a:t>• Support State’s Public Policy Agenda</a:t>
            </a:r>
          </a:p>
          <a:p>
            <a:pPr>
              <a:buFont typeface="Arial" pitchFamily="34" charset="0"/>
              <a:buNone/>
            </a:pPr>
            <a:r>
              <a:rPr lang="en-US" smtClean="0"/>
              <a:t>	</a:t>
            </a:r>
          </a:p>
        </p:txBody>
      </p:sp>
      <p:pic>
        <p:nvPicPr>
          <p:cNvPr id="179204" name="Picture 3" descr="images.jpg"/>
          <p:cNvPicPr>
            <a:picLocks noChangeAspect="1"/>
          </p:cNvPicPr>
          <p:nvPr/>
        </p:nvPicPr>
        <p:blipFill>
          <a:blip r:embed="rId2" cstate="print"/>
          <a:srcRect/>
          <a:stretch>
            <a:fillRect/>
          </a:stretch>
        </p:blipFill>
        <p:spPr bwMode="auto">
          <a:xfrm>
            <a:off x="304800" y="130175"/>
            <a:ext cx="1600200" cy="1393825"/>
          </a:xfrm>
          <a:prstGeom prst="rect">
            <a:avLst/>
          </a:prstGeom>
          <a:noFill/>
          <a:ln w="9525">
            <a:noFill/>
            <a:miter lim="800000"/>
            <a:headEnd/>
            <a:tailEnd/>
          </a:ln>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itle 1"/>
          <p:cNvSpPr>
            <a:spLocks noGrp="1"/>
          </p:cNvSpPr>
          <p:nvPr>
            <p:ph type="title"/>
          </p:nvPr>
        </p:nvSpPr>
        <p:spPr>
          <a:xfrm>
            <a:off x="457200" y="0"/>
            <a:ext cx="8229600" cy="914400"/>
          </a:xfrm>
        </p:spPr>
        <p:txBody>
          <a:bodyPr/>
          <a:lstStyle/>
          <a:p>
            <a:r>
              <a:rPr lang="en-US" b="1" smtClean="0"/>
              <a:t>Next Steps</a:t>
            </a:r>
          </a:p>
        </p:txBody>
      </p:sp>
      <p:sp>
        <p:nvSpPr>
          <p:cNvPr id="180227" name="Content Placeholder 2"/>
          <p:cNvSpPr>
            <a:spLocks noGrp="1"/>
          </p:cNvSpPr>
          <p:nvPr>
            <p:ph idx="1"/>
          </p:nvPr>
        </p:nvSpPr>
        <p:spPr>
          <a:xfrm>
            <a:off x="0" y="1143000"/>
            <a:ext cx="9144000" cy="5181600"/>
          </a:xfrm>
        </p:spPr>
        <p:txBody>
          <a:bodyPr/>
          <a:lstStyle/>
          <a:p>
            <a:endParaRPr lang="en-US" smtClean="0"/>
          </a:p>
          <a:p>
            <a:pPr>
              <a:buFont typeface="Arial" pitchFamily="34" charset="0"/>
              <a:buNone/>
            </a:pPr>
            <a:r>
              <a:rPr lang="en-US" b="1" smtClean="0">
                <a:solidFill>
                  <a:srgbClr val="000000"/>
                </a:solidFill>
              </a:rPr>
              <a:t>7. Awareness Building Plan</a:t>
            </a:r>
            <a:r>
              <a:rPr lang="en-US" smtClean="0"/>
              <a:t>	</a:t>
            </a:r>
          </a:p>
          <a:p>
            <a:pPr>
              <a:buFont typeface="Arial" pitchFamily="34" charset="0"/>
              <a:buNone/>
            </a:pPr>
            <a:r>
              <a:rPr lang="en-US" smtClean="0"/>
              <a:t>• Feature Top 10 Lists</a:t>
            </a:r>
          </a:p>
          <a:p>
            <a:pPr>
              <a:buFont typeface="Arial" pitchFamily="34" charset="0"/>
              <a:buNone/>
            </a:pPr>
            <a:r>
              <a:rPr lang="en-US" smtClean="0"/>
              <a:t>• </a:t>
            </a:r>
            <a:r>
              <a:rPr lang="en-US" sz="2700" smtClean="0"/>
              <a:t>Consistent Branding Strategy on all communications</a:t>
            </a:r>
          </a:p>
          <a:p>
            <a:pPr>
              <a:buFont typeface="Arial" pitchFamily="34" charset="0"/>
              <a:buNone/>
            </a:pPr>
            <a:r>
              <a:rPr lang="en-US" smtClean="0"/>
              <a:t>• Build e-mail list</a:t>
            </a:r>
          </a:p>
          <a:p>
            <a:pPr>
              <a:buFont typeface="Arial" pitchFamily="34" charset="0"/>
              <a:buNone/>
            </a:pPr>
            <a:r>
              <a:rPr lang="en-US" smtClean="0"/>
              <a:t>• Meeting Flyers that highlight benefits/learning</a:t>
            </a:r>
          </a:p>
          <a:p>
            <a:pPr>
              <a:buFont typeface="Arial" pitchFamily="34" charset="0"/>
              <a:buNone/>
            </a:pPr>
            <a:r>
              <a:rPr lang="en-US" smtClean="0"/>
              <a:t>• Community Calendar listings</a:t>
            </a:r>
          </a:p>
          <a:p>
            <a:pPr>
              <a:buFont typeface="Arial" pitchFamily="34" charset="0"/>
              <a:buNone/>
            </a:pPr>
            <a:r>
              <a:rPr lang="en-US" smtClean="0"/>
              <a:t>• Establish chapter as a hearing health media source</a:t>
            </a:r>
          </a:p>
        </p:txBody>
      </p:sp>
      <p:pic>
        <p:nvPicPr>
          <p:cNvPr id="180228" name="Picture 3" descr="images.jpg"/>
          <p:cNvPicPr>
            <a:picLocks noChangeAspect="1"/>
          </p:cNvPicPr>
          <p:nvPr/>
        </p:nvPicPr>
        <p:blipFill>
          <a:blip r:embed="rId2" cstate="print"/>
          <a:srcRect/>
          <a:stretch>
            <a:fillRect/>
          </a:stretch>
        </p:blipFill>
        <p:spPr bwMode="auto">
          <a:xfrm>
            <a:off x="304800" y="130175"/>
            <a:ext cx="1600200" cy="1393825"/>
          </a:xfrm>
          <a:prstGeom prst="rect">
            <a:avLst/>
          </a:prstGeom>
          <a:noFill/>
          <a:ln w="9525">
            <a:noFill/>
            <a:miter lim="800000"/>
            <a:headEnd/>
            <a:tailEnd/>
          </a:ln>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itle 1"/>
          <p:cNvSpPr>
            <a:spLocks noGrp="1"/>
          </p:cNvSpPr>
          <p:nvPr>
            <p:ph type="title"/>
          </p:nvPr>
        </p:nvSpPr>
        <p:spPr>
          <a:xfrm>
            <a:off x="457200" y="0"/>
            <a:ext cx="8229600" cy="914400"/>
          </a:xfrm>
        </p:spPr>
        <p:txBody>
          <a:bodyPr/>
          <a:lstStyle/>
          <a:p>
            <a:r>
              <a:rPr lang="en-US" b="1" smtClean="0"/>
              <a:t>Next Steps</a:t>
            </a:r>
          </a:p>
        </p:txBody>
      </p:sp>
      <p:sp>
        <p:nvSpPr>
          <p:cNvPr id="181251" name="Content Placeholder 2"/>
          <p:cNvSpPr>
            <a:spLocks noGrp="1"/>
          </p:cNvSpPr>
          <p:nvPr>
            <p:ph idx="1"/>
          </p:nvPr>
        </p:nvSpPr>
        <p:spPr>
          <a:xfrm>
            <a:off x="0" y="1295400"/>
            <a:ext cx="9144000" cy="5181600"/>
          </a:xfrm>
        </p:spPr>
        <p:txBody>
          <a:bodyPr/>
          <a:lstStyle/>
          <a:p>
            <a:pPr>
              <a:buFont typeface="Arial" pitchFamily="34" charset="0"/>
              <a:buNone/>
            </a:pPr>
            <a:r>
              <a:rPr lang="en-US" smtClean="0"/>
              <a:t>8</a:t>
            </a:r>
            <a:r>
              <a:rPr lang="en-US" b="1" smtClean="0">
                <a:solidFill>
                  <a:srgbClr val="000000"/>
                </a:solidFill>
              </a:rPr>
              <a:t>. Fundraising Plan</a:t>
            </a:r>
            <a:r>
              <a:rPr lang="en-US" smtClean="0"/>
              <a:t>	</a:t>
            </a:r>
          </a:p>
          <a:p>
            <a:pPr>
              <a:buFont typeface="Arial" pitchFamily="34" charset="0"/>
              <a:buNone/>
            </a:pPr>
            <a:r>
              <a:rPr lang="en-US" smtClean="0"/>
              <a:t>• Use Unified Membership to Grow Membership</a:t>
            </a:r>
          </a:p>
          <a:p>
            <a:r>
              <a:rPr lang="en-US" smtClean="0"/>
              <a:t>Ask for Donations</a:t>
            </a:r>
          </a:p>
          <a:p>
            <a:r>
              <a:rPr lang="en-US" smtClean="0"/>
              <a:t>Participate in Walk4Hearing</a:t>
            </a:r>
          </a:p>
          <a:p>
            <a:pPr>
              <a:buFont typeface="Arial" pitchFamily="34" charset="0"/>
              <a:buNone/>
            </a:pPr>
            <a:r>
              <a:rPr lang="en-US" smtClean="0"/>
              <a:t>•Wish List focused at supporting members/leaders</a:t>
            </a:r>
          </a:p>
          <a:p>
            <a:pPr>
              <a:buFont typeface="Arial" pitchFamily="34" charset="0"/>
              <a:buNone/>
            </a:pPr>
            <a:r>
              <a:rPr lang="en-US" smtClean="0"/>
              <a:t>• Identify Community Foundation/other contacts</a:t>
            </a:r>
          </a:p>
          <a:p>
            <a:pPr>
              <a:buFont typeface="Arial" pitchFamily="34" charset="0"/>
              <a:buNone/>
            </a:pPr>
            <a:r>
              <a:rPr lang="en-US" smtClean="0"/>
              <a:t>• Letters of Inquiry</a:t>
            </a:r>
          </a:p>
          <a:p>
            <a:pPr>
              <a:buFont typeface="Arial" pitchFamily="34" charset="0"/>
              <a:buNone/>
            </a:pPr>
            <a:r>
              <a:rPr lang="en-US" smtClean="0"/>
              <a:t>• Proposals</a:t>
            </a:r>
          </a:p>
        </p:txBody>
      </p:sp>
      <p:pic>
        <p:nvPicPr>
          <p:cNvPr id="181252" name="Picture 3" descr="images.jpg"/>
          <p:cNvPicPr>
            <a:picLocks noChangeAspect="1"/>
          </p:cNvPicPr>
          <p:nvPr/>
        </p:nvPicPr>
        <p:blipFill>
          <a:blip r:embed="rId2" cstate="print"/>
          <a:srcRect/>
          <a:stretch>
            <a:fillRect/>
          </a:stretch>
        </p:blipFill>
        <p:spPr bwMode="auto">
          <a:xfrm>
            <a:off x="228600" y="0"/>
            <a:ext cx="1600200" cy="1393825"/>
          </a:xfrm>
          <a:prstGeom prst="rect">
            <a:avLst/>
          </a:prstGeom>
          <a:noFill/>
          <a:ln w="9525">
            <a:noFill/>
            <a:miter lim="800000"/>
            <a:headEnd/>
            <a:tailEnd/>
          </a:ln>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tle 1"/>
          <p:cNvSpPr>
            <a:spLocks noGrp="1"/>
          </p:cNvSpPr>
          <p:nvPr>
            <p:ph type="title"/>
          </p:nvPr>
        </p:nvSpPr>
        <p:spPr>
          <a:xfrm>
            <a:off x="457200" y="0"/>
            <a:ext cx="8229600" cy="914400"/>
          </a:xfrm>
        </p:spPr>
        <p:txBody>
          <a:bodyPr/>
          <a:lstStyle/>
          <a:p>
            <a:r>
              <a:rPr lang="en-US" b="1" smtClean="0"/>
              <a:t>		       Next Steps</a:t>
            </a:r>
          </a:p>
        </p:txBody>
      </p:sp>
      <p:sp>
        <p:nvSpPr>
          <p:cNvPr id="182275" name="Content Placeholder 2"/>
          <p:cNvSpPr>
            <a:spLocks noGrp="1"/>
          </p:cNvSpPr>
          <p:nvPr>
            <p:ph idx="1"/>
          </p:nvPr>
        </p:nvSpPr>
        <p:spPr>
          <a:xfrm>
            <a:off x="0" y="1371600"/>
            <a:ext cx="9144000" cy="5181600"/>
          </a:xfrm>
        </p:spPr>
        <p:txBody>
          <a:bodyPr/>
          <a:lstStyle/>
          <a:p>
            <a:pPr>
              <a:buFont typeface="Arial" pitchFamily="34" charset="0"/>
              <a:buNone/>
            </a:pPr>
            <a:r>
              <a:rPr lang="en-US" smtClean="0"/>
              <a:t>9</a:t>
            </a:r>
            <a:r>
              <a:rPr lang="en-US" b="1" smtClean="0">
                <a:solidFill>
                  <a:srgbClr val="000000"/>
                </a:solidFill>
              </a:rPr>
              <a:t>. State Plan</a:t>
            </a:r>
            <a:r>
              <a:rPr lang="en-US" smtClean="0"/>
              <a:t>	</a:t>
            </a:r>
          </a:p>
          <a:p>
            <a:r>
              <a:rPr lang="en-US" smtClean="0"/>
              <a:t>State Coordinators Support Plan for Chapters</a:t>
            </a:r>
          </a:p>
          <a:p>
            <a:r>
              <a:rPr lang="en-US" smtClean="0"/>
              <a:t>Work with State Organizations</a:t>
            </a:r>
          </a:p>
          <a:p>
            <a:r>
              <a:rPr lang="en-US" smtClean="0"/>
              <a:t>Build master mailing list with chapters’ list</a:t>
            </a:r>
          </a:p>
          <a:p>
            <a:r>
              <a:rPr lang="en-US" smtClean="0"/>
              <a:t>Feature chapter profiles in newsletter</a:t>
            </a:r>
          </a:p>
          <a:p>
            <a:r>
              <a:rPr lang="en-US" smtClean="0"/>
              <a:t>Build Speak Guild List with chapters’ input</a:t>
            </a:r>
          </a:p>
          <a:p>
            <a:r>
              <a:rPr lang="en-US" smtClean="0"/>
              <a:t>Take lead on fundraising </a:t>
            </a:r>
          </a:p>
          <a:p>
            <a:r>
              <a:rPr lang="en-US" smtClean="0"/>
              <a:t>Consider regional/state educational event </a:t>
            </a:r>
          </a:p>
        </p:txBody>
      </p:sp>
      <p:pic>
        <p:nvPicPr>
          <p:cNvPr id="182276" name="Picture 3" descr="images.jpg"/>
          <p:cNvPicPr>
            <a:picLocks noChangeAspect="1"/>
          </p:cNvPicPr>
          <p:nvPr/>
        </p:nvPicPr>
        <p:blipFill>
          <a:blip r:embed="rId2" cstate="print"/>
          <a:srcRect/>
          <a:stretch>
            <a:fillRect/>
          </a:stretch>
        </p:blipFill>
        <p:spPr bwMode="auto">
          <a:xfrm>
            <a:off x="304800" y="0"/>
            <a:ext cx="1600200" cy="1393825"/>
          </a:xfrm>
          <a:prstGeom prst="rect">
            <a:avLst/>
          </a:prstGeom>
          <a:noFill/>
          <a:ln w="9525">
            <a:noFill/>
            <a:miter lim="800000"/>
            <a:headEnd/>
            <a:tailEnd/>
          </a:ln>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itle 1"/>
          <p:cNvSpPr>
            <a:spLocks noGrp="1"/>
          </p:cNvSpPr>
          <p:nvPr>
            <p:ph type="title"/>
          </p:nvPr>
        </p:nvSpPr>
        <p:spPr>
          <a:xfrm>
            <a:off x="457200" y="0"/>
            <a:ext cx="8229600" cy="914400"/>
          </a:xfrm>
        </p:spPr>
        <p:txBody>
          <a:bodyPr/>
          <a:lstStyle/>
          <a:p>
            <a:r>
              <a:rPr lang="en-US" b="1" smtClean="0"/>
              <a:t>		       Next Steps</a:t>
            </a:r>
          </a:p>
        </p:txBody>
      </p:sp>
      <p:sp>
        <p:nvSpPr>
          <p:cNvPr id="183299" name="Content Placeholder 2"/>
          <p:cNvSpPr>
            <a:spLocks noGrp="1"/>
          </p:cNvSpPr>
          <p:nvPr>
            <p:ph idx="1"/>
          </p:nvPr>
        </p:nvSpPr>
        <p:spPr>
          <a:xfrm>
            <a:off x="0" y="1143000"/>
            <a:ext cx="9144000" cy="5181600"/>
          </a:xfrm>
        </p:spPr>
        <p:txBody>
          <a:bodyPr/>
          <a:lstStyle/>
          <a:p>
            <a:endParaRPr lang="en-US" smtClean="0"/>
          </a:p>
          <a:p>
            <a:pPr>
              <a:buFont typeface="Arial" pitchFamily="34" charset="0"/>
              <a:buNone/>
            </a:pPr>
            <a:r>
              <a:rPr lang="en-US" smtClean="0"/>
              <a:t>10</a:t>
            </a:r>
            <a:r>
              <a:rPr lang="en-US" b="1" smtClean="0">
                <a:solidFill>
                  <a:srgbClr val="000000"/>
                </a:solidFill>
              </a:rPr>
              <a:t>. Community Plan</a:t>
            </a:r>
            <a:r>
              <a:rPr lang="en-US" smtClean="0"/>
              <a:t>	</a:t>
            </a:r>
          </a:p>
          <a:p>
            <a:pPr>
              <a:buFont typeface="Arial" pitchFamily="34" charset="0"/>
              <a:buNone/>
            </a:pPr>
            <a:r>
              <a:rPr lang="en-US" smtClean="0"/>
              <a:t>• Outreach – every chapter should pilot test</a:t>
            </a:r>
          </a:p>
          <a:p>
            <a:pPr>
              <a:buFont typeface="Arial" pitchFamily="34" charset="0"/>
              <a:buNone/>
            </a:pPr>
            <a:r>
              <a:rPr lang="en-US" smtClean="0"/>
              <a:t>• Community Social Plan</a:t>
            </a:r>
          </a:p>
          <a:p>
            <a:pPr>
              <a:buFont typeface="Arial" pitchFamily="34" charset="0"/>
              <a:buNone/>
            </a:pPr>
            <a:r>
              <a:rPr lang="en-US" smtClean="0"/>
              <a:t>• Advisory Board- every chapter needs one</a:t>
            </a:r>
          </a:p>
          <a:p>
            <a:pPr>
              <a:buFont typeface="Arial" pitchFamily="34" charset="0"/>
              <a:buNone/>
            </a:pPr>
            <a:r>
              <a:rPr lang="en-US" smtClean="0"/>
              <a:t>• Collaborate with Audiology Schools</a:t>
            </a:r>
          </a:p>
          <a:p>
            <a:pPr>
              <a:buFont typeface="Arial" pitchFamily="34" charset="0"/>
              <a:buNone/>
            </a:pPr>
            <a:r>
              <a:rPr lang="en-US" smtClean="0"/>
              <a:t>• Connect with Sertoma, Lions, Rotary</a:t>
            </a:r>
          </a:p>
        </p:txBody>
      </p:sp>
      <p:pic>
        <p:nvPicPr>
          <p:cNvPr id="183300" name="Picture 3" descr="images.jpg"/>
          <p:cNvPicPr>
            <a:picLocks noChangeAspect="1"/>
          </p:cNvPicPr>
          <p:nvPr/>
        </p:nvPicPr>
        <p:blipFill>
          <a:blip r:embed="rId2" cstate="print"/>
          <a:srcRect/>
          <a:stretch>
            <a:fillRect/>
          </a:stretch>
        </p:blipFill>
        <p:spPr bwMode="auto">
          <a:xfrm>
            <a:off x="609600" y="206375"/>
            <a:ext cx="1600200" cy="1393825"/>
          </a:xfrm>
          <a:prstGeom prst="rect">
            <a:avLst/>
          </a:prstGeom>
          <a:noFill/>
          <a:ln w="9525">
            <a:noFill/>
            <a:miter lim="800000"/>
            <a:headEnd/>
            <a:tailEnd/>
          </a:ln>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p:nvPr>
        </p:nvSpPr>
        <p:spPr/>
        <p:txBody>
          <a:bodyPr/>
          <a:lstStyle/>
          <a:p>
            <a:endParaRPr lang="en-US" smtClean="0"/>
          </a:p>
        </p:txBody>
      </p:sp>
      <p:pic>
        <p:nvPicPr>
          <p:cNvPr id="184323" name="Content Placeholder 3" descr="tumblr_mrcq53OeYd1qg64qdo1_400.gif"/>
          <p:cNvPicPr>
            <a:picLocks noGrp="1" noChangeAspect="1"/>
          </p:cNvPicPr>
          <p:nvPr>
            <p:ph idx="1"/>
          </p:nvPr>
        </p:nvPicPr>
        <p:blipFill>
          <a:blip r:embed="rId2" cstate="print"/>
          <a:srcRect/>
          <a:stretch>
            <a:fillRect/>
          </a:stretch>
        </p:blipFill>
        <p:spPr>
          <a:xfrm>
            <a:off x="0" y="0"/>
            <a:ext cx="9144000" cy="6858000"/>
          </a:xfrm>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4" descr="200_s.gif"/>
          <p:cNvPicPr>
            <a:picLocks noChangeAspect="1"/>
          </p:cNvPicPr>
          <p:nvPr/>
        </p:nvPicPr>
        <p:blipFill>
          <a:blip r:embed="rId2" cstate="print"/>
          <a:srcRect/>
          <a:stretch>
            <a:fillRect/>
          </a:stretch>
        </p:blipFill>
        <p:spPr bwMode="auto">
          <a:xfrm>
            <a:off x="0" y="-3657600"/>
            <a:ext cx="9144000" cy="10515600"/>
          </a:xfrm>
          <a:prstGeom prst="rect">
            <a:avLst/>
          </a:prstGeom>
          <a:noFill/>
          <a:ln w="9525">
            <a:noFill/>
            <a:miter lim="800000"/>
            <a:headEnd/>
            <a:tailEnd/>
          </a:ln>
        </p:spPr>
      </p:pic>
      <p:pic>
        <p:nvPicPr>
          <p:cNvPr id="185347" name="Picture 5" descr="DaffyDuck.jpg"/>
          <p:cNvPicPr>
            <a:picLocks noChangeAspect="1"/>
          </p:cNvPicPr>
          <p:nvPr/>
        </p:nvPicPr>
        <p:blipFill>
          <a:blip r:embed="rId3" cstate="print"/>
          <a:srcRect/>
          <a:stretch>
            <a:fillRect/>
          </a:stretch>
        </p:blipFill>
        <p:spPr bwMode="auto">
          <a:xfrm>
            <a:off x="3429000" y="2514600"/>
            <a:ext cx="2673350" cy="4343400"/>
          </a:xfrm>
          <a:prstGeom prst="rect">
            <a:avLst/>
          </a:prstGeom>
          <a:noFill/>
          <a:ln w="9525">
            <a:noFill/>
            <a:miter lim="800000"/>
            <a:headEnd/>
            <a:tailEnd/>
          </a:ln>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smtClean="0"/>
              <a:t>   What </a:t>
            </a:r>
            <a:r>
              <a:rPr lang="en-US" b="1" i="1" smtClean="0">
                <a:solidFill>
                  <a:srgbClr val="0000FF"/>
                </a:solidFill>
              </a:rPr>
              <a:t>two</a:t>
            </a:r>
            <a:r>
              <a:rPr lang="en-US" smtClean="0"/>
              <a:t> words?</a:t>
            </a:r>
          </a:p>
        </p:txBody>
      </p:sp>
      <p:pic>
        <p:nvPicPr>
          <p:cNvPr id="3075" name="Picture 4" descr="17m0c1l51yt3djpg.jpg"/>
          <p:cNvPicPr>
            <a:picLocks noChangeAspect="1"/>
          </p:cNvPicPr>
          <p:nvPr/>
        </p:nvPicPr>
        <p:blipFill>
          <a:blip r:embed="rId2" cstate="print"/>
          <a:srcRect/>
          <a:stretch>
            <a:fillRect/>
          </a:stretch>
        </p:blipFill>
        <p:spPr bwMode="auto">
          <a:xfrm>
            <a:off x="3048000" y="2590800"/>
            <a:ext cx="2819400" cy="3124200"/>
          </a:xfrm>
          <a:prstGeom prst="rect">
            <a:avLst/>
          </a:prstGeom>
          <a:noFill/>
          <a:ln w="9525">
            <a:noFill/>
            <a:miter lim="800000"/>
            <a:headEnd/>
            <a:tailEnd/>
          </a:ln>
        </p:spPr>
      </p:pic>
      <p:pic>
        <p:nvPicPr>
          <p:cNvPr id="3076" name="Picture 5" descr="17m0c1l51yt3djpg.jpg"/>
          <p:cNvPicPr>
            <a:picLocks noChangeAspect="1"/>
          </p:cNvPicPr>
          <p:nvPr/>
        </p:nvPicPr>
        <p:blipFill>
          <a:blip r:embed="rId2" cstate="print"/>
          <a:srcRect/>
          <a:stretch>
            <a:fillRect/>
          </a:stretch>
        </p:blipFill>
        <p:spPr bwMode="auto">
          <a:xfrm>
            <a:off x="6172200" y="1143000"/>
            <a:ext cx="2819400" cy="31242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
            <a:ext cx="8534400" cy="2286000"/>
          </a:xfrm>
        </p:spPr>
        <p:txBody>
          <a:bodyPr>
            <a:normAutofit fontScale="85000" lnSpcReduction="20000"/>
          </a:bodyPr>
          <a:lstStyle/>
          <a:p>
            <a:pPr marL="0" indent="0">
              <a:buFont typeface="Arial" charset="0"/>
              <a:buNone/>
              <a:defRPr/>
            </a:pPr>
            <a:r>
              <a:rPr lang="en-US" sz="3800" dirty="0"/>
              <a:t>Successful chapters </a:t>
            </a:r>
            <a:r>
              <a:rPr lang="en-US" sz="3800" i="1" u="sng" dirty="0"/>
              <a:t>answer</a:t>
            </a:r>
            <a:r>
              <a:rPr lang="en-US" sz="3800" dirty="0"/>
              <a:t> two basic questions:</a:t>
            </a:r>
          </a:p>
          <a:p>
            <a:pPr marL="0" indent="0">
              <a:buFont typeface="Arial" charset="0"/>
              <a:buNone/>
              <a:defRPr/>
            </a:pPr>
            <a:endParaRPr lang="en-US" dirty="0"/>
          </a:p>
          <a:p>
            <a:pPr>
              <a:buFont typeface="Arial" charset="0"/>
              <a:buChar char="•"/>
              <a:defRPr/>
            </a:pPr>
            <a:r>
              <a:rPr lang="en-US" dirty="0"/>
              <a:t>Who are we trying to attract? </a:t>
            </a:r>
          </a:p>
          <a:p>
            <a:pPr>
              <a:buFont typeface="Arial" charset="0"/>
              <a:buChar char="•"/>
              <a:defRPr/>
            </a:pPr>
            <a:endParaRPr lang="en-US" dirty="0"/>
          </a:p>
          <a:p>
            <a:pPr>
              <a:buFont typeface="Arial" charset="0"/>
              <a:buChar char="•"/>
              <a:defRPr/>
            </a:pPr>
            <a:r>
              <a:rPr lang="en-US" dirty="0" smtClean="0"/>
              <a:t>What of value do we offer &amp; why </a:t>
            </a:r>
            <a:r>
              <a:rPr lang="en-US" dirty="0"/>
              <a:t>should they come</a:t>
            </a:r>
            <a:r>
              <a:rPr lang="en-US" dirty="0" smtClean="0"/>
              <a:t>?</a:t>
            </a:r>
            <a:endParaRPr lang="en-US" dirty="0"/>
          </a:p>
        </p:txBody>
      </p:sp>
      <p:pic>
        <p:nvPicPr>
          <p:cNvPr id="18435" name="Picture 3" descr="marketing-101.jpg"/>
          <p:cNvPicPr>
            <a:picLocks noChangeAspect="1"/>
          </p:cNvPicPr>
          <p:nvPr/>
        </p:nvPicPr>
        <p:blipFill>
          <a:blip r:embed="rId2" cstate="print"/>
          <a:srcRect/>
          <a:stretch>
            <a:fillRect/>
          </a:stretch>
        </p:blipFill>
        <p:spPr bwMode="auto">
          <a:xfrm>
            <a:off x="4038600" y="2438400"/>
            <a:ext cx="4800600" cy="34290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ctrTitle"/>
          </p:nvPr>
        </p:nvSpPr>
        <p:spPr>
          <a:xfrm>
            <a:off x="-2895600" y="1371600"/>
            <a:ext cx="8229600" cy="1219200"/>
          </a:xfrm>
        </p:spPr>
        <p:txBody>
          <a:bodyPr/>
          <a:lstStyle/>
          <a:p>
            <a:r>
              <a:rPr lang="en-US" sz="4800" smtClean="0"/>
              <a:t> </a:t>
            </a:r>
          </a:p>
        </p:txBody>
      </p:sp>
      <p:sp>
        <p:nvSpPr>
          <p:cNvPr id="3" name="Subtitle 2"/>
          <p:cNvSpPr>
            <a:spLocks noGrp="1"/>
          </p:cNvSpPr>
          <p:nvPr>
            <p:ph type="subTitle" idx="1"/>
          </p:nvPr>
        </p:nvSpPr>
        <p:spPr>
          <a:xfrm>
            <a:off x="0" y="3090863"/>
            <a:ext cx="5715000" cy="3309937"/>
          </a:xfrm>
        </p:spPr>
        <p:txBody>
          <a:bodyPr>
            <a:normAutofit/>
          </a:bodyPr>
          <a:lstStyle/>
          <a:p>
            <a:pPr>
              <a:buFont typeface="Arial" charset="0"/>
              <a:buNone/>
              <a:defRPr/>
            </a:pPr>
            <a:r>
              <a:rPr lang="en-US" dirty="0">
                <a:solidFill>
                  <a:schemeClr val="tx2">
                    <a:lumMod val="90000"/>
                  </a:schemeClr>
                </a:solidFill>
              </a:rPr>
              <a:t> </a:t>
            </a:r>
            <a:endParaRPr lang="en-US" dirty="0">
              <a:solidFill>
                <a:srgbClr val="EEFF15"/>
              </a:solidFill>
            </a:endParaRPr>
          </a:p>
        </p:txBody>
      </p:sp>
      <p:sp>
        <p:nvSpPr>
          <p:cNvPr id="19460" name="TextBox 6"/>
          <p:cNvSpPr txBox="1">
            <a:spLocks noChangeArrowheads="1"/>
          </p:cNvSpPr>
          <p:nvPr/>
        </p:nvSpPr>
        <p:spPr bwMode="auto">
          <a:xfrm>
            <a:off x="-14288" y="762000"/>
            <a:ext cx="9767888" cy="4832350"/>
          </a:xfrm>
          <a:prstGeom prst="rect">
            <a:avLst/>
          </a:prstGeom>
          <a:noFill/>
          <a:ln w="9525">
            <a:noFill/>
            <a:miter lim="800000"/>
            <a:headEnd/>
            <a:tailEnd/>
          </a:ln>
        </p:spPr>
        <p:txBody>
          <a:bodyPr>
            <a:spAutoFit/>
          </a:bodyPr>
          <a:lstStyle/>
          <a:p>
            <a:r>
              <a:rPr lang="en-US" sz="4400" b="1">
                <a:latin typeface="Bank Gothic"/>
                <a:ea typeface="Bank Gothic"/>
                <a:cs typeface="Bank Gothic"/>
              </a:rPr>
              <a:t>			</a:t>
            </a:r>
          </a:p>
          <a:p>
            <a:endParaRPr lang="en-US" sz="4400" b="1">
              <a:latin typeface="Bank Gothic"/>
              <a:ea typeface="Bank Gothic"/>
              <a:cs typeface="Bank Gothic"/>
            </a:endParaRPr>
          </a:p>
          <a:p>
            <a:endParaRPr lang="en-US" sz="4400" b="1">
              <a:latin typeface="Bank Gothic"/>
              <a:ea typeface="Bank Gothic"/>
              <a:cs typeface="Bank Gothic"/>
            </a:endParaRPr>
          </a:p>
          <a:p>
            <a:r>
              <a:rPr lang="en-US" sz="4400" b="1">
                <a:latin typeface="Bank Gothic"/>
                <a:ea typeface="Bank Gothic"/>
                <a:cs typeface="Bank Gothic"/>
              </a:rPr>
              <a:t>	  							 </a:t>
            </a:r>
          </a:p>
          <a:p>
            <a:r>
              <a:rPr lang="en-US" sz="4400" b="1">
                <a:latin typeface="Bank Gothic"/>
                <a:ea typeface="Bank Gothic"/>
                <a:cs typeface="Bank Gothic"/>
              </a:rPr>
              <a:t>								 </a:t>
            </a:r>
          </a:p>
          <a:p>
            <a:endParaRPr lang="en-US" sz="4400" b="1">
              <a:latin typeface="Bank Gothic"/>
              <a:ea typeface="Bank Gothic"/>
              <a:cs typeface="Bank Gothic"/>
            </a:endParaRPr>
          </a:p>
          <a:p>
            <a:r>
              <a:rPr lang="en-US" sz="4400" b="1">
                <a:solidFill>
                  <a:srgbClr val="FFFF00"/>
                </a:solidFill>
                <a:latin typeface="Bank Gothic"/>
                <a:ea typeface="Bank Gothic"/>
                <a:cs typeface="Bank Gothic"/>
              </a:rPr>
              <a:t>							  </a:t>
            </a:r>
            <a:r>
              <a:rPr lang="en-US" sz="4400" b="1">
                <a:latin typeface="Bank Gothic"/>
                <a:ea typeface="Bank Gothic"/>
                <a:cs typeface="Bank Gothic"/>
              </a:rPr>
              <a:t>	</a:t>
            </a:r>
            <a:endParaRPr lang="en-US" sz="6000">
              <a:latin typeface="Bank Gothic"/>
              <a:ea typeface="Bank Gothic"/>
              <a:cs typeface="Bank Gothic"/>
            </a:endParaRPr>
          </a:p>
        </p:txBody>
      </p:sp>
      <p:pic>
        <p:nvPicPr>
          <p:cNvPr id="19461" name="Picture 3" descr="Joan-big.jpg"/>
          <p:cNvPicPr>
            <a:picLocks noChangeAspect="1"/>
          </p:cNvPicPr>
          <p:nvPr/>
        </p:nvPicPr>
        <p:blipFill>
          <a:blip r:embed="rId3" cstate="print"/>
          <a:srcRect/>
          <a:stretch>
            <a:fillRect/>
          </a:stretch>
        </p:blipFill>
        <p:spPr bwMode="auto">
          <a:xfrm>
            <a:off x="0" y="1371600"/>
            <a:ext cx="9129713" cy="4724400"/>
          </a:xfrm>
          <a:prstGeom prst="rect">
            <a:avLst/>
          </a:prstGeom>
          <a:noFill/>
          <a:ln w="9525">
            <a:noFill/>
            <a:miter lim="800000"/>
            <a:headEnd/>
            <a:tailEnd/>
          </a:ln>
        </p:spPr>
      </p:pic>
      <p:sp>
        <p:nvSpPr>
          <p:cNvPr id="19462" name="TextBox 5"/>
          <p:cNvSpPr txBox="1">
            <a:spLocks noChangeArrowheads="1"/>
          </p:cNvSpPr>
          <p:nvPr/>
        </p:nvSpPr>
        <p:spPr bwMode="auto">
          <a:xfrm>
            <a:off x="1676400" y="457200"/>
            <a:ext cx="6011863" cy="584200"/>
          </a:xfrm>
          <a:prstGeom prst="rect">
            <a:avLst/>
          </a:prstGeom>
          <a:noFill/>
          <a:ln w="9525">
            <a:noFill/>
            <a:miter lim="800000"/>
            <a:headEnd/>
            <a:tailEnd/>
          </a:ln>
        </p:spPr>
        <p:txBody>
          <a:bodyPr wrap="none">
            <a:spAutoFit/>
          </a:bodyPr>
          <a:lstStyle/>
          <a:p>
            <a:r>
              <a:rPr lang="en-US" sz="3200" b="1">
                <a:latin typeface="Bank Gothic"/>
                <a:ea typeface="Bank Gothic"/>
                <a:cs typeface="Bank Gothic"/>
              </a:rPr>
              <a:t>Who are you trying to attract?</a:t>
            </a:r>
            <a:endParaRPr lang="en-US" sz="3200"/>
          </a:p>
        </p:txBody>
      </p:sp>
    </p:spTree>
  </p:cSld>
  <p:clrMapOvr>
    <a:masterClrMapping/>
  </p:clrMapOvr>
  <p:transition advTm="5935"/>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idx="1"/>
          </p:nvPr>
        </p:nvSpPr>
        <p:spPr>
          <a:xfrm>
            <a:off x="0" y="152400"/>
            <a:ext cx="9121775" cy="6259513"/>
          </a:xfrm>
        </p:spPr>
        <p:txBody>
          <a:bodyPr/>
          <a:lstStyle/>
          <a:p>
            <a:pPr marL="0" indent="0">
              <a:buFont typeface="Arial" pitchFamily="34" charset="0"/>
              <a:buNone/>
            </a:pPr>
            <a:r>
              <a:rPr lang="en-US" sz="8800" b="1" smtClean="0">
                <a:solidFill>
                  <a:srgbClr val="660066"/>
                </a:solidFill>
              </a:rPr>
              <a:t>                  </a:t>
            </a:r>
            <a:r>
              <a:rPr lang="en-US" sz="7200" b="1" smtClean="0">
                <a:solidFill>
                  <a:srgbClr val="660066"/>
                </a:solidFill>
              </a:rPr>
              <a:t>Thank You!</a:t>
            </a:r>
          </a:p>
          <a:p>
            <a:pPr marL="0" indent="0">
              <a:buFont typeface="Arial" pitchFamily="34" charset="0"/>
              <a:buNone/>
            </a:pPr>
            <a:r>
              <a:rPr lang="en-US" sz="8000" b="1" smtClean="0">
                <a:solidFill>
                  <a:srgbClr val="FF6600"/>
                </a:solidFill>
              </a:rPr>
              <a:t>               </a:t>
            </a:r>
            <a:r>
              <a:rPr lang="en-US" sz="7200" b="1" smtClean="0">
                <a:solidFill>
                  <a:srgbClr val="FF6600"/>
                </a:solidFill>
              </a:rPr>
              <a:t>Bless You! </a:t>
            </a:r>
          </a:p>
          <a:p>
            <a:pPr marL="0" indent="0">
              <a:buFont typeface="Arial" pitchFamily="34" charset="0"/>
              <a:buNone/>
            </a:pPr>
            <a:r>
              <a:rPr lang="en-US" sz="7200" b="1" smtClean="0">
                <a:solidFill>
                  <a:srgbClr val="FF6600"/>
                </a:solidFill>
              </a:rPr>
              <a:t>             </a:t>
            </a:r>
            <a:r>
              <a:rPr lang="en-US" sz="7200" b="1" smtClean="0">
                <a:solidFill>
                  <a:srgbClr val="008000"/>
                </a:solidFill>
              </a:rPr>
              <a:t>You Rock!</a:t>
            </a:r>
            <a:r>
              <a:rPr lang="en-US" sz="7200" b="1" smtClean="0">
                <a:solidFill>
                  <a:srgbClr val="FF6600"/>
                </a:solidFill>
              </a:rPr>
              <a:t>                      </a:t>
            </a:r>
            <a:endParaRPr lang="en-US" sz="7200" b="1" smtClean="0">
              <a:solidFill>
                <a:srgbClr val="008000"/>
              </a:solidFill>
            </a:endParaRPr>
          </a:p>
        </p:txBody>
      </p:sp>
      <p:pic>
        <p:nvPicPr>
          <p:cNvPr id="4099" name="Picture 5" descr="team-holding-applause-sign-6343144.jpg"/>
          <p:cNvPicPr>
            <a:picLocks noChangeAspect="1"/>
          </p:cNvPicPr>
          <p:nvPr/>
        </p:nvPicPr>
        <p:blipFill>
          <a:blip r:embed="rId2" cstate="print"/>
          <a:srcRect/>
          <a:stretch>
            <a:fillRect/>
          </a:stretch>
        </p:blipFill>
        <p:spPr bwMode="auto">
          <a:xfrm>
            <a:off x="228600" y="7162800"/>
            <a:ext cx="2667000" cy="2209800"/>
          </a:xfrm>
          <a:prstGeom prst="rect">
            <a:avLst/>
          </a:prstGeom>
          <a:noFill/>
          <a:ln w="9525">
            <a:noFill/>
            <a:miter lim="800000"/>
            <a:headEnd/>
            <a:tailEnd/>
          </a:ln>
        </p:spPr>
      </p:pic>
      <p:pic>
        <p:nvPicPr>
          <p:cNvPr id="4100" name="Picture 1" descr="0001.png"/>
          <p:cNvPicPr>
            <a:picLocks noChangeAspect="1"/>
          </p:cNvPicPr>
          <p:nvPr/>
        </p:nvPicPr>
        <p:blipFill>
          <a:blip r:embed="rId3" cstate="print"/>
          <a:srcRect/>
          <a:stretch>
            <a:fillRect/>
          </a:stretch>
        </p:blipFill>
        <p:spPr bwMode="auto">
          <a:xfrm>
            <a:off x="5943600" y="3830638"/>
            <a:ext cx="3173413" cy="2189162"/>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3124200"/>
            <a:ext cx="7696200" cy="2514600"/>
          </a:xfrm>
        </p:spPr>
        <p:txBody>
          <a:bodyPr>
            <a:normAutofit fontScale="70000" lnSpcReduction="20000"/>
          </a:bodyPr>
          <a:lstStyle/>
          <a:p>
            <a:pPr marL="0" indent="0">
              <a:buFont typeface="Arial" charset="0"/>
              <a:buNone/>
              <a:defRPr/>
            </a:pPr>
            <a:endParaRPr lang="en-US" dirty="0"/>
          </a:p>
          <a:p>
            <a:pPr marL="0" indent="0">
              <a:buFont typeface="Arial" charset="0"/>
              <a:buNone/>
              <a:defRPr/>
            </a:pPr>
            <a:r>
              <a:rPr lang="en-US" dirty="0" smtClean="0"/>
              <a:t>                              What </a:t>
            </a:r>
            <a:r>
              <a:rPr lang="en-US" sz="4300" b="1" dirty="0">
                <a:solidFill>
                  <a:srgbClr val="FF0000"/>
                </a:solidFill>
              </a:rPr>
              <a:t>specifically</a:t>
            </a:r>
            <a:r>
              <a:rPr lang="en-US" dirty="0"/>
              <a:t> does your chapter offer?</a:t>
            </a:r>
          </a:p>
          <a:p>
            <a:pPr marL="0" indent="0">
              <a:buFont typeface="Arial" charset="0"/>
              <a:buNone/>
              <a:defRPr/>
            </a:pPr>
            <a:endParaRPr lang="en-US" dirty="0"/>
          </a:p>
          <a:p>
            <a:pPr marL="0" indent="0">
              <a:buFont typeface="Arial" charset="0"/>
              <a:buNone/>
              <a:defRPr/>
            </a:pPr>
            <a:r>
              <a:rPr lang="en-US" dirty="0" smtClean="0"/>
              <a:t>                                What </a:t>
            </a:r>
            <a:r>
              <a:rPr lang="en-US" dirty="0"/>
              <a:t>is the </a:t>
            </a:r>
            <a:r>
              <a:rPr lang="en-US" sz="4300" b="1" dirty="0">
                <a:solidFill>
                  <a:srgbClr val="FF0000"/>
                </a:solidFill>
              </a:rPr>
              <a:t>value</a:t>
            </a:r>
            <a:r>
              <a:rPr lang="en-US" dirty="0"/>
              <a:t> of </a:t>
            </a:r>
            <a:r>
              <a:rPr lang="en-US" dirty="0" smtClean="0"/>
              <a:t>coming to </a:t>
            </a:r>
            <a:r>
              <a:rPr lang="en-US" dirty="0"/>
              <a:t>meetings? </a:t>
            </a:r>
            <a:endParaRPr lang="en-US" dirty="0" smtClean="0"/>
          </a:p>
          <a:p>
            <a:pPr marL="0" indent="0">
              <a:buFont typeface="Arial" charset="0"/>
              <a:buNone/>
              <a:defRPr/>
            </a:pPr>
            <a:r>
              <a:rPr lang="en-US" dirty="0" smtClean="0"/>
              <a:t>                                                                                                                           </a:t>
            </a:r>
          </a:p>
          <a:p>
            <a:pPr marL="0" indent="0" algn="ctr">
              <a:buFont typeface="Arial" charset="0"/>
              <a:buNone/>
              <a:defRPr/>
            </a:pPr>
            <a:r>
              <a:rPr lang="en-US" dirty="0" smtClean="0"/>
              <a:t>                    What </a:t>
            </a:r>
            <a:r>
              <a:rPr lang="en-US" sz="4000" b="1" dirty="0" smtClean="0">
                <a:solidFill>
                  <a:srgbClr val="FF0000"/>
                </a:solidFill>
              </a:rPr>
              <a:t>needs</a:t>
            </a:r>
            <a:r>
              <a:rPr lang="en-US" dirty="0" smtClean="0"/>
              <a:t> are addressed?</a:t>
            </a:r>
            <a:endParaRPr lang="en-US" dirty="0"/>
          </a:p>
        </p:txBody>
      </p:sp>
      <p:pic>
        <p:nvPicPr>
          <p:cNvPr id="20483" name="Picture 3" descr="iStock_Value-300x225.jpg"/>
          <p:cNvPicPr>
            <a:picLocks noChangeAspect="1"/>
          </p:cNvPicPr>
          <p:nvPr/>
        </p:nvPicPr>
        <p:blipFill>
          <a:blip r:embed="rId2" cstate="print"/>
          <a:srcRect/>
          <a:stretch>
            <a:fillRect/>
          </a:stretch>
        </p:blipFill>
        <p:spPr bwMode="auto">
          <a:xfrm>
            <a:off x="2314575" y="1143000"/>
            <a:ext cx="4800600" cy="2133600"/>
          </a:xfrm>
          <a:prstGeom prst="rect">
            <a:avLst/>
          </a:prstGeom>
          <a:noFill/>
          <a:ln w="9525">
            <a:noFill/>
            <a:miter lim="800000"/>
            <a:headEnd/>
            <a:tailEnd/>
          </a:ln>
        </p:spPr>
      </p:pic>
      <p:sp>
        <p:nvSpPr>
          <p:cNvPr id="20484" name="TextBox 1"/>
          <p:cNvSpPr txBox="1">
            <a:spLocks noChangeArrowheads="1"/>
          </p:cNvSpPr>
          <p:nvPr/>
        </p:nvSpPr>
        <p:spPr bwMode="auto">
          <a:xfrm>
            <a:off x="990600" y="609600"/>
            <a:ext cx="8001000" cy="708025"/>
          </a:xfrm>
          <a:prstGeom prst="rect">
            <a:avLst/>
          </a:prstGeom>
          <a:noFill/>
          <a:ln w="9525">
            <a:noFill/>
            <a:miter lim="800000"/>
            <a:headEnd/>
            <a:tailEnd/>
          </a:ln>
        </p:spPr>
        <p:txBody>
          <a:bodyPr>
            <a:spAutoFit/>
          </a:bodyPr>
          <a:lstStyle/>
          <a:p>
            <a:r>
              <a:rPr lang="en-US" sz="4000"/>
              <a:t>        Why should they come?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nvPr>
        </p:nvGraphicFramePr>
        <p:xfrm>
          <a:off x="3124200" y="1722438"/>
          <a:ext cx="5715000" cy="3840480"/>
        </p:xfrm>
        <a:graphic>
          <a:graphicData uri="http://schemas.openxmlformats.org/drawingml/2006/table">
            <a:tbl>
              <a:tblPr firstRow="1" bandRow="1">
                <a:tableStyleId>{5C22544A-7EE6-4342-B048-85BDC9FD1C3A}</a:tableStyleId>
              </a:tblPr>
              <a:tblGrid>
                <a:gridCol w="2857500"/>
                <a:gridCol w="2857500"/>
              </a:tblGrid>
              <a:tr h="457200">
                <a:tc>
                  <a:txBody>
                    <a:bodyPr/>
                    <a:lstStyle/>
                    <a:p>
                      <a:pPr algn="ctr"/>
                      <a:r>
                        <a:rPr lang="en-US" dirty="0" smtClean="0"/>
                        <a:t>WHO</a:t>
                      </a:r>
                      <a:r>
                        <a:rPr lang="en-US" baseline="0" dirty="0" smtClean="0"/>
                        <a:t> </a:t>
                      </a:r>
                    </a:p>
                    <a:p>
                      <a:pPr algn="ctr"/>
                      <a:r>
                        <a:rPr lang="en-US" baseline="0" dirty="0" smtClean="0"/>
                        <a:t>are you trying to attract?</a:t>
                      </a:r>
                      <a:endParaRPr lang="en-US" dirty="0"/>
                    </a:p>
                  </a:txBody>
                  <a:tcPr/>
                </a:tc>
                <a:tc>
                  <a:txBody>
                    <a:bodyPr/>
                    <a:lstStyle/>
                    <a:p>
                      <a:pPr algn="ctr"/>
                      <a:r>
                        <a:rPr lang="en-US" dirty="0" smtClean="0"/>
                        <a:t>WHY </a:t>
                      </a:r>
                    </a:p>
                    <a:p>
                      <a:pPr algn="ctr"/>
                      <a:r>
                        <a:rPr lang="en-US" dirty="0" smtClean="0"/>
                        <a:t>would they want to come?</a:t>
                      </a:r>
                      <a:endParaRPr lang="en-US" dirty="0"/>
                    </a:p>
                  </a:txBody>
                  <a:tcPr/>
                </a:tc>
              </a:tr>
              <a:tr h="457200">
                <a:tc>
                  <a:txBody>
                    <a:bodyPr/>
                    <a:lstStyle/>
                    <a:p>
                      <a:r>
                        <a:rPr lang="en-US" b="1" dirty="0" smtClean="0"/>
                        <a:t>First-time visitors</a:t>
                      </a:r>
                      <a:endParaRPr lang="en-US" b="1" dirty="0"/>
                    </a:p>
                  </a:txBody>
                  <a:tcPr/>
                </a:tc>
                <a:tc>
                  <a:txBody>
                    <a:bodyPr/>
                    <a:lstStyle/>
                    <a:p>
                      <a:r>
                        <a:rPr lang="en-US" b="1" dirty="0" smtClean="0"/>
                        <a:t>Information</a:t>
                      </a:r>
                      <a:endParaRPr lang="en-US" b="1" dirty="0"/>
                    </a:p>
                  </a:txBody>
                  <a:tcPr/>
                </a:tc>
              </a:tr>
              <a:tr h="457200">
                <a:tc>
                  <a:txBody>
                    <a:bodyPr/>
                    <a:lstStyle/>
                    <a:p>
                      <a:endParaRPr lang="en-US" b="1" dirty="0"/>
                    </a:p>
                  </a:txBody>
                  <a:tcPr/>
                </a:tc>
                <a:tc>
                  <a:txBody>
                    <a:bodyPr/>
                    <a:lstStyle/>
                    <a:p>
                      <a:r>
                        <a:rPr lang="en-US" b="1" dirty="0" smtClean="0"/>
                        <a:t>Support</a:t>
                      </a:r>
                      <a:endParaRPr lang="en-US" b="1" dirty="0"/>
                    </a:p>
                  </a:txBody>
                  <a:tcPr/>
                </a:tc>
              </a:tr>
              <a:tr h="457200">
                <a:tc>
                  <a:txBody>
                    <a:bodyPr/>
                    <a:lstStyle/>
                    <a:p>
                      <a:endParaRPr lang="en-US"/>
                    </a:p>
                  </a:txBody>
                  <a:tcPr/>
                </a:tc>
                <a:tc>
                  <a:txBody>
                    <a:bodyPr/>
                    <a:lstStyle/>
                    <a:p>
                      <a:endParaRPr lang="en-US"/>
                    </a:p>
                  </a:txBody>
                  <a:tcPr/>
                </a:tc>
              </a:tr>
              <a:tr h="457200">
                <a:tc>
                  <a:txBody>
                    <a:bodyPr/>
                    <a:lstStyle/>
                    <a:p>
                      <a:endParaRPr lang="en-US"/>
                    </a:p>
                  </a:txBody>
                  <a:tcPr/>
                </a:tc>
                <a:tc>
                  <a:txBody>
                    <a:bodyPr/>
                    <a:lstStyle/>
                    <a:p>
                      <a:endParaRPr lang="en-US"/>
                    </a:p>
                  </a:txBody>
                  <a:tcPr/>
                </a:tc>
              </a:tr>
              <a:tr h="457200">
                <a:tc>
                  <a:txBody>
                    <a:bodyPr/>
                    <a:lstStyle/>
                    <a:p>
                      <a:endParaRPr lang="en-US"/>
                    </a:p>
                  </a:txBody>
                  <a:tcPr/>
                </a:tc>
                <a:tc>
                  <a:txBody>
                    <a:bodyPr/>
                    <a:lstStyle/>
                    <a:p>
                      <a:endParaRPr lang="en-US"/>
                    </a:p>
                  </a:txBody>
                  <a:tcPr/>
                </a:tc>
              </a:tr>
              <a:tr h="457200">
                <a:tc>
                  <a:txBody>
                    <a:bodyPr/>
                    <a:lstStyle/>
                    <a:p>
                      <a:endParaRPr lang="en-US"/>
                    </a:p>
                  </a:txBody>
                  <a:tcPr/>
                </a:tc>
                <a:tc>
                  <a:txBody>
                    <a:bodyPr/>
                    <a:lstStyle/>
                    <a:p>
                      <a:endParaRPr lang="en-US"/>
                    </a:p>
                  </a:txBody>
                  <a:tcPr/>
                </a:tc>
              </a:tr>
              <a:tr h="457200">
                <a:tc>
                  <a:txBody>
                    <a:bodyPr/>
                    <a:lstStyle/>
                    <a:p>
                      <a:endParaRPr lang="en-US" dirty="0"/>
                    </a:p>
                  </a:txBody>
                  <a:tcPr/>
                </a:tc>
                <a:tc>
                  <a:txBody>
                    <a:bodyPr/>
                    <a:lstStyle/>
                    <a:p>
                      <a:endParaRPr lang="en-US" dirty="0"/>
                    </a:p>
                  </a:txBody>
                  <a:tcPr/>
                </a:tc>
              </a:tr>
            </a:tbl>
          </a:graphicData>
        </a:graphic>
      </p:graphicFrame>
      <p:sp>
        <p:nvSpPr>
          <p:cNvPr id="21535" name="Rectangle 3"/>
          <p:cNvSpPr>
            <a:spLocks noChangeArrowheads="1"/>
          </p:cNvSpPr>
          <p:nvPr/>
        </p:nvSpPr>
        <p:spPr bwMode="auto">
          <a:xfrm>
            <a:off x="2286000" y="533400"/>
            <a:ext cx="4572000" cy="646113"/>
          </a:xfrm>
          <a:prstGeom prst="rect">
            <a:avLst/>
          </a:prstGeom>
          <a:noFill/>
          <a:ln w="9525">
            <a:noFill/>
            <a:miter lim="800000"/>
            <a:headEnd/>
            <a:tailEnd/>
          </a:ln>
        </p:spPr>
        <p:txBody>
          <a:bodyPr>
            <a:spAutoFit/>
          </a:bodyPr>
          <a:lstStyle/>
          <a:p>
            <a:r>
              <a:rPr lang="en-US" b="1"/>
              <a:t>EVERYONE DOES NOT NECESSARILY </a:t>
            </a:r>
          </a:p>
          <a:p>
            <a:r>
              <a:rPr lang="en-US" b="1"/>
              <a:t>WANT THE SAME THING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nvPr>
        </p:nvGraphicFramePr>
        <p:xfrm>
          <a:off x="3124200" y="1646238"/>
          <a:ext cx="5715000" cy="3840480"/>
        </p:xfrm>
        <a:graphic>
          <a:graphicData uri="http://schemas.openxmlformats.org/drawingml/2006/table">
            <a:tbl>
              <a:tblPr firstRow="1" bandRow="1">
                <a:tableStyleId>{5C22544A-7EE6-4342-B048-85BDC9FD1C3A}</a:tableStyleId>
              </a:tblPr>
              <a:tblGrid>
                <a:gridCol w="2857500"/>
                <a:gridCol w="2857500"/>
              </a:tblGrid>
              <a:tr h="457200">
                <a:tc>
                  <a:txBody>
                    <a:bodyPr/>
                    <a:lstStyle/>
                    <a:p>
                      <a:pPr algn="ctr"/>
                      <a:r>
                        <a:rPr lang="en-US" dirty="0" smtClean="0"/>
                        <a:t>WHO</a:t>
                      </a:r>
                      <a:r>
                        <a:rPr lang="en-US" baseline="0" dirty="0" smtClean="0"/>
                        <a:t> </a:t>
                      </a:r>
                    </a:p>
                    <a:p>
                      <a:pPr algn="ctr"/>
                      <a:r>
                        <a:rPr lang="en-US" baseline="0" dirty="0" smtClean="0"/>
                        <a:t>are you trying to attract?</a:t>
                      </a:r>
                      <a:endParaRPr lang="en-US" dirty="0"/>
                    </a:p>
                  </a:txBody>
                  <a:tcPr/>
                </a:tc>
                <a:tc>
                  <a:txBody>
                    <a:bodyPr/>
                    <a:lstStyle/>
                    <a:p>
                      <a:pPr algn="ctr"/>
                      <a:r>
                        <a:rPr lang="en-US" dirty="0" smtClean="0"/>
                        <a:t>WHY </a:t>
                      </a:r>
                    </a:p>
                    <a:p>
                      <a:pPr algn="ctr"/>
                      <a:r>
                        <a:rPr lang="en-US" dirty="0" smtClean="0"/>
                        <a:t>would they want to come?</a:t>
                      </a:r>
                      <a:endParaRPr lang="en-US" dirty="0"/>
                    </a:p>
                  </a:txBody>
                  <a:tcPr/>
                </a:tc>
              </a:tr>
              <a:tr h="457200">
                <a:tc>
                  <a:txBody>
                    <a:bodyPr/>
                    <a:lstStyle/>
                    <a:p>
                      <a:r>
                        <a:rPr lang="en-US" dirty="0" smtClean="0"/>
                        <a:t>First-time visitors</a:t>
                      </a:r>
                      <a:endParaRPr lang="en-US" dirty="0"/>
                    </a:p>
                  </a:txBody>
                  <a:tcPr/>
                </a:tc>
                <a:tc>
                  <a:txBody>
                    <a:bodyPr/>
                    <a:lstStyle/>
                    <a:p>
                      <a:r>
                        <a:rPr lang="en-US" dirty="0" smtClean="0"/>
                        <a:t>Information</a:t>
                      </a:r>
                      <a:endParaRPr lang="en-US" dirty="0"/>
                    </a:p>
                  </a:txBody>
                  <a:tcPr/>
                </a:tc>
              </a:tr>
              <a:tr h="457200">
                <a:tc>
                  <a:txBody>
                    <a:bodyPr/>
                    <a:lstStyle/>
                    <a:p>
                      <a:endParaRPr lang="en-US" dirty="0"/>
                    </a:p>
                  </a:txBody>
                  <a:tcPr/>
                </a:tc>
                <a:tc>
                  <a:txBody>
                    <a:bodyPr/>
                    <a:lstStyle/>
                    <a:p>
                      <a:r>
                        <a:rPr lang="en-US" smtClean="0"/>
                        <a:t>Support</a:t>
                      </a:r>
                      <a:endParaRPr lang="en-US"/>
                    </a:p>
                  </a:txBody>
                  <a:tcPr/>
                </a:tc>
              </a:tr>
              <a:tr h="457200">
                <a:tc>
                  <a:txBody>
                    <a:bodyPr/>
                    <a:lstStyle/>
                    <a:p>
                      <a:r>
                        <a:rPr lang="en-US" b="1" dirty="0" smtClean="0"/>
                        <a:t>Returning</a:t>
                      </a:r>
                      <a:r>
                        <a:rPr lang="en-US" b="1" baseline="0" dirty="0" smtClean="0"/>
                        <a:t> visitor</a:t>
                      </a:r>
                      <a:endParaRPr lang="en-US" b="1" dirty="0"/>
                    </a:p>
                  </a:txBody>
                  <a:tcPr/>
                </a:tc>
                <a:tc>
                  <a:txBody>
                    <a:bodyPr/>
                    <a:lstStyle/>
                    <a:p>
                      <a:r>
                        <a:rPr lang="en-US" b="1" dirty="0" smtClean="0"/>
                        <a:t>Education</a:t>
                      </a:r>
                      <a:endParaRPr lang="en-US" b="1" dirty="0"/>
                    </a:p>
                  </a:txBody>
                  <a:tcPr/>
                </a:tc>
              </a:tr>
              <a:tr h="457200">
                <a:tc>
                  <a:txBody>
                    <a:bodyPr/>
                    <a:lstStyle/>
                    <a:p>
                      <a:r>
                        <a:rPr lang="en-US" b="1" dirty="0" smtClean="0"/>
                        <a:t>Member &lt; 2 years</a:t>
                      </a:r>
                      <a:endParaRPr lang="en-US" b="1" dirty="0"/>
                    </a:p>
                  </a:txBody>
                  <a:tcPr/>
                </a:tc>
                <a:tc>
                  <a:txBody>
                    <a:bodyPr/>
                    <a:lstStyle/>
                    <a:p>
                      <a:r>
                        <a:rPr lang="en-US" b="1" dirty="0" smtClean="0"/>
                        <a:t>Education</a:t>
                      </a:r>
                      <a:endParaRPr lang="en-US" b="1" dirty="0"/>
                    </a:p>
                  </a:txBody>
                  <a:tcPr/>
                </a:tc>
              </a:tr>
              <a:tr h="457200">
                <a:tc>
                  <a:txBody>
                    <a:bodyPr/>
                    <a:lstStyle/>
                    <a:p>
                      <a:endParaRPr lang="en-US"/>
                    </a:p>
                  </a:txBody>
                  <a:tcPr/>
                </a:tc>
                <a:tc>
                  <a:txBody>
                    <a:bodyPr/>
                    <a:lstStyle/>
                    <a:p>
                      <a:endParaRPr lang="en-US"/>
                    </a:p>
                  </a:txBody>
                  <a:tcPr/>
                </a:tc>
              </a:tr>
              <a:tr h="457200">
                <a:tc>
                  <a:txBody>
                    <a:bodyPr/>
                    <a:lstStyle/>
                    <a:p>
                      <a:endParaRPr lang="en-US"/>
                    </a:p>
                  </a:txBody>
                  <a:tcPr/>
                </a:tc>
                <a:tc>
                  <a:txBody>
                    <a:bodyPr/>
                    <a:lstStyle/>
                    <a:p>
                      <a:endParaRPr lang="en-US"/>
                    </a:p>
                  </a:txBody>
                  <a:tcPr/>
                </a:tc>
              </a:tr>
              <a:tr h="457200">
                <a:tc>
                  <a:txBody>
                    <a:bodyPr/>
                    <a:lstStyle/>
                    <a:p>
                      <a:endParaRPr lang="en-US"/>
                    </a:p>
                  </a:txBody>
                  <a:tcPr/>
                </a:tc>
                <a:tc>
                  <a:txBody>
                    <a:bodyPr/>
                    <a:lstStyle/>
                    <a:p>
                      <a:endParaRPr lang="en-US" dirty="0"/>
                    </a:p>
                  </a:txBody>
                  <a:tcPr/>
                </a:tc>
              </a:tr>
            </a:tbl>
          </a:graphicData>
        </a:graphic>
      </p:graphicFrame>
      <p:sp>
        <p:nvSpPr>
          <p:cNvPr id="22559" name="Rectangle 2"/>
          <p:cNvSpPr>
            <a:spLocks noChangeArrowheads="1"/>
          </p:cNvSpPr>
          <p:nvPr/>
        </p:nvSpPr>
        <p:spPr bwMode="auto">
          <a:xfrm>
            <a:off x="2286000" y="457200"/>
            <a:ext cx="4876800" cy="646113"/>
          </a:xfrm>
          <a:prstGeom prst="rect">
            <a:avLst/>
          </a:prstGeom>
          <a:noFill/>
          <a:ln w="9525">
            <a:noFill/>
            <a:miter lim="800000"/>
            <a:headEnd/>
            <a:tailEnd/>
          </a:ln>
        </p:spPr>
        <p:txBody>
          <a:bodyPr>
            <a:spAutoFit/>
          </a:bodyPr>
          <a:lstStyle/>
          <a:p>
            <a:r>
              <a:rPr lang="en-US" b="1"/>
              <a:t>EVERYONE DOES NOT NECESSARILY </a:t>
            </a:r>
          </a:p>
          <a:p>
            <a:r>
              <a:rPr lang="en-US" b="1"/>
              <a:t>WANT THE SAME THING</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nvPr>
        </p:nvGraphicFramePr>
        <p:xfrm>
          <a:off x="3124200" y="1646238"/>
          <a:ext cx="5715000" cy="3840480"/>
        </p:xfrm>
        <a:graphic>
          <a:graphicData uri="http://schemas.openxmlformats.org/drawingml/2006/table">
            <a:tbl>
              <a:tblPr firstRow="1" bandRow="1">
                <a:tableStyleId>{5C22544A-7EE6-4342-B048-85BDC9FD1C3A}</a:tableStyleId>
              </a:tblPr>
              <a:tblGrid>
                <a:gridCol w="2857500"/>
                <a:gridCol w="2857500"/>
              </a:tblGrid>
              <a:tr h="457200">
                <a:tc>
                  <a:txBody>
                    <a:bodyPr/>
                    <a:lstStyle/>
                    <a:p>
                      <a:pPr algn="ctr"/>
                      <a:r>
                        <a:rPr lang="en-US" dirty="0" smtClean="0"/>
                        <a:t>WHO</a:t>
                      </a:r>
                      <a:r>
                        <a:rPr lang="en-US" baseline="0" dirty="0" smtClean="0"/>
                        <a:t> </a:t>
                      </a:r>
                    </a:p>
                    <a:p>
                      <a:pPr algn="ctr"/>
                      <a:r>
                        <a:rPr lang="en-US" baseline="0" dirty="0" smtClean="0"/>
                        <a:t>are you trying to attract?</a:t>
                      </a:r>
                      <a:endParaRPr lang="en-US" dirty="0"/>
                    </a:p>
                  </a:txBody>
                  <a:tcPr/>
                </a:tc>
                <a:tc>
                  <a:txBody>
                    <a:bodyPr/>
                    <a:lstStyle/>
                    <a:p>
                      <a:pPr algn="ctr"/>
                      <a:r>
                        <a:rPr lang="en-US" dirty="0" smtClean="0"/>
                        <a:t>WHY </a:t>
                      </a:r>
                    </a:p>
                    <a:p>
                      <a:pPr algn="ctr"/>
                      <a:r>
                        <a:rPr lang="en-US" dirty="0" smtClean="0"/>
                        <a:t>would they want to come?</a:t>
                      </a:r>
                      <a:endParaRPr lang="en-US" dirty="0"/>
                    </a:p>
                  </a:txBody>
                  <a:tcPr/>
                </a:tc>
              </a:tr>
              <a:tr h="457200">
                <a:tc>
                  <a:txBody>
                    <a:bodyPr/>
                    <a:lstStyle/>
                    <a:p>
                      <a:r>
                        <a:rPr lang="en-US" dirty="0" smtClean="0"/>
                        <a:t>First-time visitors</a:t>
                      </a:r>
                      <a:endParaRPr lang="en-US" dirty="0"/>
                    </a:p>
                  </a:txBody>
                  <a:tcPr/>
                </a:tc>
                <a:tc>
                  <a:txBody>
                    <a:bodyPr/>
                    <a:lstStyle/>
                    <a:p>
                      <a:r>
                        <a:rPr lang="en-US" dirty="0" smtClean="0"/>
                        <a:t>Information</a:t>
                      </a:r>
                      <a:endParaRPr lang="en-US" dirty="0"/>
                    </a:p>
                  </a:txBody>
                  <a:tcPr/>
                </a:tc>
              </a:tr>
              <a:tr h="457200">
                <a:tc>
                  <a:txBody>
                    <a:bodyPr/>
                    <a:lstStyle/>
                    <a:p>
                      <a:endParaRPr lang="en-US" dirty="0"/>
                    </a:p>
                  </a:txBody>
                  <a:tcPr/>
                </a:tc>
                <a:tc>
                  <a:txBody>
                    <a:bodyPr/>
                    <a:lstStyle/>
                    <a:p>
                      <a:r>
                        <a:rPr lang="en-US" smtClean="0"/>
                        <a:t>Support</a:t>
                      </a:r>
                      <a:endParaRPr lang="en-US"/>
                    </a:p>
                  </a:txBody>
                  <a:tcPr/>
                </a:tc>
              </a:tr>
              <a:tr h="457200">
                <a:tc>
                  <a:txBody>
                    <a:bodyPr/>
                    <a:lstStyle/>
                    <a:p>
                      <a:r>
                        <a:rPr lang="en-US" dirty="0" smtClean="0"/>
                        <a:t>Returning</a:t>
                      </a:r>
                      <a:r>
                        <a:rPr lang="en-US" baseline="0" dirty="0" smtClean="0"/>
                        <a:t> visitor</a:t>
                      </a:r>
                      <a:endParaRPr lang="en-US" dirty="0"/>
                    </a:p>
                  </a:txBody>
                  <a:tcPr/>
                </a:tc>
                <a:tc>
                  <a:txBody>
                    <a:bodyPr/>
                    <a:lstStyle/>
                    <a:p>
                      <a:r>
                        <a:rPr lang="en-US" dirty="0" smtClean="0"/>
                        <a:t>Education</a:t>
                      </a:r>
                      <a:endParaRPr lang="en-US" dirty="0"/>
                    </a:p>
                  </a:txBody>
                  <a:tcPr/>
                </a:tc>
              </a:tr>
              <a:tr h="457200">
                <a:tc>
                  <a:txBody>
                    <a:bodyPr/>
                    <a:lstStyle/>
                    <a:p>
                      <a:r>
                        <a:rPr lang="en-US" dirty="0" smtClean="0"/>
                        <a:t>Member &lt; 2 years</a:t>
                      </a:r>
                      <a:endParaRPr lang="en-US" dirty="0"/>
                    </a:p>
                  </a:txBody>
                  <a:tcPr/>
                </a:tc>
                <a:tc>
                  <a:txBody>
                    <a:bodyPr/>
                    <a:lstStyle/>
                    <a:p>
                      <a:r>
                        <a:rPr lang="en-US" dirty="0" smtClean="0"/>
                        <a:t>Education</a:t>
                      </a:r>
                      <a:endParaRPr lang="en-US" dirty="0"/>
                    </a:p>
                  </a:txBody>
                  <a:tcPr/>
                </a:tc>
              </a:tr>
              <a:tr h="457200">
                <a:tc>
                  <a:txBody>
                    <a:bodyPr/>
                    <a:lstStyle/>
                    <a:p>
                      <a:r>
                        <a:rPr lang="en-US" dirty="0" smtClean="0"/>
                        <a:t>Member &gt; 2 years</a:t>
                      </a:r>
                      <a:endParaRPr lang="en-US" dirty="0"/>
                    </a:p>
                  </a:txBody>
                  <a:tcPr/>
                </a:tc>
                <a:tc>
                  <a:txBody>
                    <a:bodyPr/>
                    <a:lstStyle/>
                    <a:p>
                      <a:r>
                        <a:rPr lang="en-US" dirty="0" smtClean="0"/>
                        <a:t>Social &amp; Friendship</a:t>
                      </a:r>
                      <a:endParaRPr lang="en-US" dirty="0"/>
                    </a:p>
                  </a:txBody>
                  <a:tcPr/>
                </a:tc>
              </a:tr>
              <a:tr h="457200">
                <a:tc>
                  <a:txBody>
                    <a:bodyPr/>
                    <a:lstStyle/>
                    <a:p>
                      <a:endParaRPr lang="en-US" dirty="0"/>
                    </a:p>
                  </a:txBody>
                  <a:tcPr/>
                </a:tc>
                <a:tc>
                  <a:txBody>
                    <a:bodyPr/>
                    <a:lstStyle/>
                    <a:p>
                      <a:endParaRPr lang="en-US"/>
                    </a:p>
                  </a:txBody>
                  <a:tcPr/>
                </a:tc>
              </a:tr>
              <a:tr h="457200">
                <a:tc>
                  <a:txBody>
                    <a:bodyPr/>
                    <a:lstStyle/>
                    <a:p>
                      <a:endParaRPr lang="en-US"/>
                    </a:p>
                  </a:txBody>
                  <a:tcPr/>
                </a:tc>
                <a:tc>
                  <a:txBody>
                    <a:bodyPr/>
                    <a:lstStyle/>
                    <a:p>
                      <a:endParaRPr lang="en-US" dirty="0"/>
                    </a:p>
                  </a:txBody>
                  <a:tcPr/>
                </a:tc>
              </a:tr>
            </a:tbl>
          </a:graphicData>
        </a:graphic>
      </p:graphicFrame>
      <p:sp>
        <p:nvSpPr>
          <p:cNvPr id="23583" name="Rectangle 2"/>
          <p:cNvSpPr>
            <a:spLocks noChangeArrowheads="1"/>
          </p:cNvSpPr>
          <p:nvPr/>
        </p:nvSpPr>
        <p:spPr bwMode="auto">
          <a:xfrm>
            <a:off x="2286000" y="457200"/>
            <a:ext cx="4572000" cy="646113"/>
          </a:xfrm>
          <a:prstGeom prst="rect">
            <a:avLst/>
          </a:prstGeom>
          <a:noFill/>
          <a:ln w="9525">
            <a:noFill/>
            <a:miter lim="800000"/>
            <a:headEnd/>
            <a:tailEnd/>
          </a:ln>
        </p:spPr>
        <p:txBody>
          <a:bodyPr>
            <a:spAutoFit/>
          </a:bodyPr>
          <a:lstStyle/>
          <a:p>
            <a:r>
              <a:rPr lang="en-US" b="1"/>
              <a:t>EVERYONE DOES NOT NECESSARILY </a:t>
            </a:r>
          </a:p>
          <a:p>
            <a:r>
              <a:rPr lang="en-US" b="1"/>
              <a:t>WANT THE SAME THING</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nvPr>
        </p:nvGraphicFramePr>
        <p:xfrm>
          <a:off x="3124200" y="1874838"/>
          <a:ext cx="5715000" cy="3840480"/>
        </p:xfrm>
        <a:graphic>
          <a:graphicData uri="http://schemas.openxmlformats.org/drawingml/2006/table">
            <a:tbl>
              <a:tblPr firstRow="1" bandRow="1">
                <a:tableStyleId>{5C22544A-7EE6-4342-B048-85BDC9FD1C3A}</a:tableStyleId>
              </a:tblPr>
              <a:tblGrid>
                <a:gridCol w="2857500"/>
                <a:gridCol w="2857500"/>
              </a:tblGrid>
              <a:tr h="457200">
                <a:tc>
                  <a:txBody>
                    <a:bodyPr/>
                    <a:lstStyle/>
                    <a:p>
                      <a:pPr algn="ctr"/>
                      <a:r>
                        <a:rPr lang="en-US" dirty="0" smtClean="0"/>
                        <a:t>WHO</a:t>
                      </a:r>
                      <a:r>
                        <a:rPr lang="en-US" baseline="0" dirty="0" smtClean="0"/>
                        <a:t> </a:t>
                      </a:r>
                    </a:p>
                    <a:p>
                      <a:pPr algn="ctr"/>
                      <a:r>
                        <a:rPr lang="en-US" baseline="0" dirty="0" smtClean="0"/>
                        <a:t>are you trying to attract?</a:t>
                      </a:r>
                      <a:endParaRPr lang="en-US" dirty="0"/>
                    </a:p>
                  </a:txBody>
                  <a:tcPr/>
                </a:tc>
                <a:tc>
                  <a:txBody>
                    <a:bodyPr/>
                    <a:lstStyle/>
                    <a:p>
                      <a:pPr algn="ctr"/>
                      <a:r>
                        <a:rPr lang="en-US" dirty="0" smtClean="0"/>
                        <a:t>WHY </a:t>
                      </a:r>
                    </a:p>
                    <a:p>
                      <a:pPr algn="ctr"/>
                      <a:r>
                        <a:rPr lang="en-US" dirty="0" smtClean="0"/>
                        <a:t>would they want to come?</a:t>
                      </a:r>
                      <a:endParaRPr lang="en-US" dirty="0"/>
                    </a:p>
                  </a:txBody>
                  <a:tcPr/>
                </a:tc>
              </a:tr>
              <a:tr h="457200">
                <a:tc>
                  <a:txBody>
                    <a:bodyPr/>
                    <a:lstStyle/>
                    <a:p>
                      <a:r>
                        <a:rPr lang="en-US" dirty="0" smtClean="0"/>
                        <a:t>First-time visitors</a:t>
                      </a:r>
                      <a:endParaRPr lang="en-US" dirty="0"/>
                    </a:p>
                  </a:txBody>
                  <a:tcPr/>
                </a:tc>
                <a:tc>
                  <a:txBody>
                    <a:bodyPr/>
                    <a:lstStyle/>
                    <a:p>
                      <a:r>
                        <a:rPr lang="en-US" dirty="0" smtClean="0"/>
                        <a:t>Information</a:t>
                      </a:r>
                      <a:endParaRPr lang="en-US" dirty="0"/>
                    </a:p>
                  </a:txBody>
                  <a:tcPr/>
                </a:tc>
              </a:tr>
              <a:tr h="457200">
                <a:tc>
                  <a:txBody>
                    <a:bodyPr/>
                    <a:lstStyle/>
                    <a:p>
                      <a:endParaRPr lang="en-US" dirty="0"/>
                    </a:p>
                  </a:txBody>
                  <a:tcPr/>
                </a:tc>
                <a:tc>
                  <a:txBody>
                    <a:bodyPr/>
                    <a:lstStyle/>
                    <a:p>
                      <a:r>
                        <a:rPr lang="en-US" smtClean="0"/>
                        <a:t>Support</a:t>
                      </a:r>
                      <a:endParaRPr lang="en-US"/>
                    </a:p>
                  </a:txBody>
                  <a:tcPr/>
                </a:tc>
              </a:tr>
              <a:tr h="457200">
                <a:tc>
                  <a:txBody>
                    <a:bodyPr/>
                    <a:lstStyle/>
                    <a:p>
                      <a:r>
                        <a:rPr lang="en-US" dirty="0" smtClean="0"/>
                        <a:t>Returning</a:t>
                      </a:r>
                      <a:r>
                        <a:rPr lang="en-US" baseline="0" dirty="0" smtClean="0"/>
                        <a:t> visitor</a:t>
                      </a:r>
                      <a:endParaRPr lang="en-US" dirty="0"/>
                    </a:p>
                  </a:txBody>
                  <a:tcPr/>
                </a:tc>
                <a:tc>
                  <a:txBody>
                    <a:bodyPr/>
                    <a:lstStyle/>
                    <a:p>
                      <a:r>
                        <a:rPr lang="en-US" dirty="0" smtClean="0"/>
                        <a:t>Education</a:t>
                      </a:r>
                      <a:endParaRPr lang="en-US" dirty="0"/>
                    </a:p>
                  </a:txBody>
                  <a:tcPr/>
                </a:tc>
              </a:tr>
              <a:tr h="457200">
                <a:tc>
                  <a:txBody>
                    <a:bodyPr/>
                    <a:lstStyle/>
                    <a:p>
                      <a:r>
                        <a:rPr lang="en-US" dirty="0" smtClean="0"/>
                        <a:t>Member &lt; 2 years</a:t>
                      </a:r>
                      <a:endParaRPr lang="en-US" dirty="0"/>
                    </a:p>
                  </a:txBody>
                  <a:tcPr/>
                </a:tc>
                <a:tc>
                  <a:txBody>
                    <a:bodyPr/>
                    <a:lstStyle/>
                    <a:p>
                      <a:r>
                        <a:rPr lang="en-US" dirty="0" smtClean="0"/>
                        <a:t>Education</a:t>
                      </a:r>
                      <a:endParaRPr lang="en-US" dirty="0"/>
                    </a:p>
                  </a:txBody>
                  <a:tcPr/>
                </a:tc>
              </a:tr>
              <a:tr h="457200">
                <a:tc>
                  <a:txBody>
                    <a:bodyPr/>
                    <a:lstStyle/>
                    <a:p>
                      <a:r>
                        <a:rPr lang="en-US" b="1" dirty="0" smtClean="0"/>
                        <a:t>Member &gt; 2 years</a:t>
                      </a:r>
                      <a:endParaRPr lang="en-US" b="1" dirty="0"/>
                    </a:p>
                  </a:txBody>
                  <a:tcPr/>
                </a:tc>
                <a:tc>
                  <a:txBody>
                    <a:bodyPr/>
                    <a:lstStyle/>
                    <a:p>
                      <a:r>
                        <a:rPr lang="en-US" b="1" dirty="0" smtClean="0"/>
                        <a:t>Social &amp; Friendship</a:t>
                      </a:r>
                      <a:endParaRPr lang="en-US" b="1" dirty="0"/>
                    </a:p>
                  </a:txBody>
                  <a:tcPr/>
                </a:tc>
              </a:tr>
              <a:tr h="457200">
                <a:tc>
                  <a:txBody>
                    <a:bodyPr/>
                    <a:lstStyle/>
                    <a:p>
                      <a:r>
                        <a:rPr lang="en-US" b="1" dirty="0" smtClean="0"/>
                        <a:t>Spouses/Partners</a:t>
                      </a:r>
                      <a:endParaRPr lang="en-US" b="1" dirty="0"/>
                    </a:p>
                  </a:txBody>
                  <a:tcPr/>
                </a:tc>
                <a:tc>
                  <a:txBody>
                    <a:bodyPr/>
                    <a:lstStyle/>
                    <a:p>
                      <a:r>
                        <a:rPr lang="en-US" b="1" dirty="0" smtClean="0"/>
                        <a:t>Support</a:t>
                      </a:r>
                      <a:r>
                        <a:rPr lang="en-US" b="1" baseline="0" dirty="0" smtClean="0"/>
                        <a:t> &amp; </a:t>
                      </a:r>
                      <a:r>
                        <a:rPr lang="en-US" b="1" dirty="0" smtClean="0"/>
                        <a:t>Education</a:t>
                      </a:r>
                      <a:endParaRPr lang="en-US" b="1" dirty="0"/>
                    </a:p>
                  </a:txBody>
                  <a:tcPr/>
                </a:tc>
              </a:tr>
              <a:tr h="457200">
                <a:tc>
                  <a:txBody>
                    <a:bodyPr/>
                    <a:lstStyle/>
                    <a:p>
                      <a:endParaRPr lang="en-US" dirty="0"/>
                    </a:p>
                  </a:txBody>
                  <a:tcPr/>
                </a:tc>
                <a:tc>
                  <a:txBody>
                    <a:bodyPr/>
                    <a:lstStyle/>
                    <a:p>
                      <a:endParaRPr lang="en-US" dirty="0"/>
                    </a:p>
                  </a:txBody>
                  <a:tcPr/>
                </a:tc>
              </a:tr>
            </a:tbl>
          </a:graphicData>
        </a:graphic>
      </p:graphicFrame>
      <p:sp>
        <p:nvSpPr>
          <p:cNvPr id="24607" name="Rectangle 2"/>
          <p:cNvSpPr>
            <a:spLocks noChangeArrowheads="1"/>
          </p:cNvSpPr>
          <p:nvPr/>
        </p:nvSpPr>
        <p:spPr bwMode="auto">
          <a:xfrm>
            <a:off x="2286000" y="609600"/>
            <a:ext cx="4572000" cy="646113"/>
          </a:xfrm>
          <a:prstGeom prst="rect">
            <a:avLst/>
          </a:prstGeom>
          <a:noFill/>
          <a:ln w="9525">
            <a:noFill/>
            <a:miter lim="800000"/>
            <a:headEnd/>
            <a:tailEnd/>
          </a:ln>
        </p:spPr>
        <p:txBody>
          <a:bodyPr>
            <a:spAutoFit/>
          </a:bodyPr>
          <a:lstStyle/>
          <a:p>
            <a:r>
              <a:rPr lang="en-US" b="1"/>
              <a:t>EVERYONE DOES NOT NECESSARILY </a:t>
            </a:r>
          </a:p>
          <a:p>
            <a:r>
              <a:rPr lang="en-US" b="1"/>
              <a:t>WANT THE SAME THING</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nvPr>
        </p:nvGraphicFramePr>
        <p:xfrm>
          <a:off x="3124200" y="1692275"/>
          <a:ext cx="5715000" cy="4023360"/>
        </p:xfrm>
        <a:graphic>
          <a:graphicData uri="http://schemas.openxmlformats.org/drawingml/2006/table">
            <a:tbl>
              <a:tblPr firstRow="1" bandRow="1">
                <a:tableStyleId>{5C22544A-7EE6-4342-B048-85BDC9FD1C3A}</a:tableStyleId>
              </a:tblPr>
              <a:tblGrid>
                <a:gridCol w="2857500"/>
                <a:gridCol w="2857500"/>
              </a:tblGrid>
              <a:tr h="457200">
                <a:tc>
                  <a:txBody>
                    <a:bodyPr/>
                    <a:lstStyle/>
                    <a:p>
                      <a:pPr algn="ctr"/>
                      <a:r>
                        <a:rPr lang="en-US" dirty="0" smtClean="0"/>
                        <a:t>WHO</a:t>
                      </a:r>
                      <a:r>
                        <a:rPr lang="en-US" baseline="0" dirty="0" smtClean="0"/>
                        <a:t> </a:t>
                      </a:r>
                    </a:p>
                    <a:p>
                      <a:pPr algn="ctr"/>
                      <a:r>
                        <a:rPr lang="en-US" baseline="0" dirty="0" smtClean="0"/>
                        <a:t>are you trying to attract?</a:t>
                      </a:r>
                      <a:endParaRPr lang="en-US" dirty="0"/>
                    </a:p>
                  </a:txBody>
                  <a:tcPr/>
                </a:tc>
                <a:tc>
                  <a:txBody>
                    <a:bodyPr/>
                    <a:lstStyle/>
                    <a:p>
                      <a:pPr algn="ctr"/>
                      <a:r>
                        <a:rPr lang="en-US" dirty="0" smtClean="0"/>
                        <a:t>WHY </a:t>
                      </a:r>
                    </a:p>
                    <a:p>
                      <a:pPr algn="ctr"/>
                      <a:r>
                        <a:rPr lang="en-US" dirty="0" smtClean="0"/>
                        <a:t>would they want to come?</a:t>
                      </a:r>
                      <a:endParaRPr lang="en-US" dirty="0"/>
                    </a:p>
                  </a:txBody>
                  <a:tcPr/>
                </a:tc>
              </a:tr>
              <a:tr h="457200">
                <a:tc>
                  <a:txBody>
                    <a:bodyPr/>
                    <a:lstStyle/>
                    <a:p>
                      <a:r>
                        <a:rPr lang="en-US" dirty="0" smtClean="0"/>
                        <a:t>First-time visitors</a:t>
                      </a:r>
                      <a:endParaRPr lang="en-US" dirty="0"/>
                    </a:p>
                  </a:txBody>
                  <a:tcPr/>
                </a:tc>
                <a:tc>
                  <a:txBody>
                    <a:bodyPr/>
                    <a:lstStyle/>
                    <a:p>
                      <a:r>
                        <a:rPr lang="en-US" dirty="0" smtClean="0"/>
                        <a:t>Information</a:t>
                      </a:r>
                      <a:endParaRPr lang="en-US" dirty="0"/>
                    </a:p>
                  </a:txBody>
                  <a:tcPr/>
                </a:tc>
              </a:tr>
              <a:tr h="457200">
                <a:tc>
                  <a:txBody>
                    <a:bodyPr/>
                    <a:lstStyle/>
                    <a:p>
                      <a:endParaRPr lang="en-US" dirty="0"/>
                    </a:p>
                  </a:txBody>
                  <a:tcPr/>
                </a:tc>
                <a:tc>
                  <a:txBody>
                    <a:bodyPr/>
                    <a:lstStyle/>
                    <a:p>
                      <a:r>
                        <a:rPr lang="en-US" smtClean="0"/>
                        <a:t>Support</a:t>
                      </a:r>
                      <a:endParaRPr lang="en-US"/>
                    </a:p>
                  </a:txBody>
                  <a:tcPr/>
                </a:tc>
              </a:tr>
              <a:tr h="457200">
                <a:tc>
                  <a:txBody>
                    <a:bodyPr/>
                    <a:lstStyle/>
                    <a:p>
                      <a:r>
                        <a:rPr lang="en-US" dirty="0" smtClean="0"/>
                        <a:t>Returning</a:t>
                      </a:r>
                      <a:r>
                        <a:rPr lang="en-US" baseline="0" dirty="0" smtClean="0"/>
                        <a:t> visitor</a:t>
                      </a:r>
                      <a:endParaRPr lang="en-US" dirty="0"/>
                    </a:p>
                  </a:txBody>
                  <a:tcPr/>
                </a:tc>
                <a:tc>
                  <a:txBody>
                    <a:bodyPr/>
                    <a:lstStyle/>
                    <a:p>
                      <a:r>
                        <a:rPr lang="en-US" dirty="0" smtClean="0"/>
                        <a:t>Education</a:t>
                      </a:r>
                      <a:endParaRPr lang="en-US" dirty="0"/>
                    </a:p>
                  </a:txBody>
                  <a:tcPr/>
                </a:tc>
              </a:tr>
              <a:tr h="457200">
                <a:tc>
                  <a:txBody>
                    <a:bodyPr/>
                    <a:lstStyle/>
                    <a:p>
                      <a:r>
                        <a:rPr lang="en-US" dirty="0" smtClean="0"/>
                        <a:t>Member &lt; 2 years</a:t>
                      </a:r>
                      <a:endParaRPr lang="en-US" dirty="0"/>
                    </a:p>
                  </a:txBody>
                  <a:tcPr/>
                </a:tc>
                <a:tc>
                  <a:txBody>
                    <a:bodyPr/>
                    <a:lstStyle/>
                    <a:p>
                      <a:r>
                        <a:rPr lang="en-US" dirty="0" smtClean="0"/>
                        <a:t>Education</a:t>
                      </a:r>
                      <a:endParaRPr lang="en-US" dirty="0"/>
                    </a:p>
                  </a:txBody>
                  <a:tcPr/>
                </a:tc>
              </a:tr>
              <a:tr h="457200">
                <a:tc>
                  <a:txBody>
                    <a:bodyPr/>
                    <a:lstStyle/>
                    <a:p>
                      <a:r>
                        <a:rPr lang="en-US" dirty="0" smtClean="0"/>
                        <a:t>Member &gt; 2 years</a:t>
                      </a:r>
                      <a:endParaRPr lang="en-US" dirty="0"/>
                    </a:p>
                  </a:txBody>
                  <a:tcPr/>
                </a:tc>
                <a:tc>
                  <a:txBody>
                    <a:bodyPr/>
                    <a:lstStyle/>
                    <a:p>
                      <a:r>
                        <a:rPr lang="en-US" dirty="0" smtClean="0"/>
                        <a:t>Social &amp; Friendship</a:t>
                      </a:r>
                      <a:endParaRPr lang="en-US" dirty="0"/>
                    </a:p>
                  </a:txBody>
                  <a:tcPr/>
                </a:tc>
              </a:tr>
              <a:tr h="457200">
                <a:tc>
                  <a:txBody>
                    <a:bodyPr/>
                    <a:lstStyle/>
                    <a:p>
                      <a:r>
                        <a:rPr lang="en-US" dirty="0" smtClean="0"/>
                        <a:t>Spouses/Partners</a:t>
                      </a:r>
                      <a:endParaRPr lang="en-US" dirty="0"/>
                    </a:p>
                  </a:txBody>
                  <a:tcPr/>
                </a:tc>
                <a:tc>
                  <a:txBody>
                    <a:bodyPr/>
                    <a:lstStyle/>
                    <a:p>
                      <a:r>
                        <a:rPr lang="en-US" dirty="0" smtClean="0"/>
                        <a:t>Support</a:t>
                      </a:r>
                      <a:r>
                        <a:rPr lang="en-US" baseline="0" dirty="0" smtClean="0"/>
                        <a:t> &amp; </a:t>
                      </a:r>
                      <a:r>
                        <a:rPr lang="en-US" dirty="0" smtClean="0"/>
                        <a:t>Education</a:t>
                      </a:r>
                      <a:endParaRPr lang="en-US" dirty="0"/>
                    </a:p>
                  </a:txBody>
                  <a:tcPr/>
                </a:tc>
              </a:tr>
              <a:tr h="457200">
                <a:tc>
                  <a:txBody>
                    <a:bodyPr/>
                    <a:lstStyle/>
                    <a:p>
                      <a:r>
                        <a:rPr lang="en-US" b="1" dirty="0" smtClean="0"/>
                        <a:t>Community-at-large</a:t>
                      </a:r>
                      <a:endParaRPr lang="en-US" b="1" dirty="0"/>
                    </a:p>
                  </a:txBody>
                  <a:tcPr/>
                </a:tc>
                <a:tc>
                  <a:txBody>
                    <a:bodyPr/>
                    <a:lstStyle/>
                    <a:p>
                      <a:r>
                        <a:rPr lang="en-US" b="1" dirty="0" smtClean="0"/>
                        <a:t>Advocate</a:t>
                      </a:r>
                      <a:r>
                        <a:rPr lang="en-US" b="1" baseline="0" dirty="0" smtClean="0"/>
                        <a:t> on Behalf of </a:t>
                      </a:r>
                      <a:r>
                        <a:rPr lang="en-US" b="1" dirty="0" smtClean="0"/>
                        <a:t> Chapter Members</a:t>
                      </a:r>
                      <a:endParaRPr lang="en-US" b="1" dirty="0"/>
                    </a:p>
                  </a:txBody>
                  <a:tcPr/>
                </a:tc>
              </a:tr>
            </a:tbl>
          </a:graphicData>
        </a:graphic>
      </p:graphicFrame>
      <p:sp>
        <p:nvSpPr>
          <p:cNvPr id="25631" name="Rectangle 2"/>
          <p:cNvSpPr>
            <a:spLocks noChangeArrowheads="1"/>
          </p:cNvSpPr>
          <p:nvPr/>
        </p:nvSpPr>
        <p:spPr bwMode="auto">
          <a:xfrm>
            <a:off x="2286000" y="533400"/>
            <a:ext cx="4572000" cy="646113"/>
          </a:xfrm>
          <a:prstGeom prst="rect">
            <a:avLst/>
          </a:prstGeom>
          <a:noFill/>
          <a:ln w="9525">
            <a:noFill/>
            <a:miter lim="800000"/>
            <a:headEnd/>
            <a:tailEnd/>
          </a:ln>
        </p:spPr>
        <p:txBody>
          <a:bodyPr>
            <a:spAutoFit/>
          </a:bodyPr>
          <a:lstStyle/>
          <a:p>
            <a:r>
              <a:rPr lang="en-US" b="1"/>
              <a:t>EVERYONE DOES NOT NECESSARILY </a:t>
            </a:r>
          </a:p>
          <a:p>
            <a:r>
              <a:rPr lang="en-US" b="1"/>
              <a:t>WANT THE SAME THING</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ctrTitle"/>
          </p:nvPr>
        </p:nvSpPr>
        <p:spPr>
          <a:xfrm>
            <a:off x="-2895600" y="1371600"/>
            <a:ext cx="8229600" cy="1219200"/>
          </a:xfrm>
        </p:spPr>
        <p:txBody>
          <a:bodyPr/>
          <a:lstStyle/>
          <a:p>
            <a:r>
              <a:rPr lang="en-US" sz="4800" smtClean="0"/>
              <a:t> </a:t>
            </a:r>
          </a:p>
        </p:txBody>
      </p:sp>
      <p:sp>
        <p:nvSpPr>
          <p:cNvPr id="3" name="Subtitle 2"/>
          <p:cNvSpPr>
            <a:spLocks noGrp="1"/>
          </p:cNvSpPr>
          <p:nvPr>
            <p:ph type="subTitle" idx="1"/>
          </p:nvPr>
        </p:nvSpPr>
        <p:spPr>
          <a:xfrm>
            <a:off x="0" y="3090863"/>
            <a:ext cx="5715000" cy="3309937"/>
          </a:xfrm>
        </p:spPr>
        <p:txBody>
          <a:bodyPr>
            <a:normAutofit/>
          </a:bodyPr>
          <a:lstStyle/>
          <a:p>
            <a:pPr>
              <a:buFont typeface="Arial" charset="0"/>
              <a:buNone/>
              <a:defRPr/>
            </a:pPr>
            <a:r>
              <a:rPr lang="en-US" dirty="0">
                <a:solidFill>
                  <a:schemeClr val="tx2">
                    <a:lumMod val="90000"/>
                  </a:schemeClr>
                </a:solidFill>
              </a:rPr>
              <a:t> </a:t>
            </a:r>
            <a:endParaRPr lang="en-US" dirty="0">
              <a:solidFill>
                <a:srgbClr val="EEFF15"/>
              </a:solidFill>
            </a:endParaRPr>
          </a:p>
        </p:txBody>
      </p:sp>
      <p:sp>
        <p:nvSpPr>
          <p:cNvPr id="26628" name="TextBox 6"/>
          <p:cNvSpPr txBox="1">
            <a:spLocks noChangeArrowheads="1"/>
          </p:cNvSpPr>
          <p:nvPr/>
        </p:nvSpPr>
        <p:spPr bwMode="auto">
          <a:xfrm>
            <a:off x="0" y="2057400"/>
            <a:ext cx="9144000" cy="4032250"/>
          </a:xfrm>
          <a:prstGeom prst="rect">
            <a:avLst/>
          </a:prstGeom>
          <a:noFill/>
          <a:ln w="9525">
            <a:noFill/>
            <a:miter lim="800000"/>
            <a:headEnd/>
            <a:tailEnd/>
          </a:ln>
        </p:spPr>
        <p:txBody>
          <a:bodyPr>
            <a:spAutoFit/>
          </a:bodyPr>
          <a:lstStyle/>
          <a:p>
            <a:r>
              <a:rPr lang="en-US" sz="4400" b="1">
                <a:latin typeface="Bank Gothic"/>
                <a:ea typeface="Bank Gothic"/>
                <a:cs typeface="Bank Gothic"/>
              </a:rPr>
              <a:t>			</a:t>
            </a:r>
          </a:p>
          <a:p>
            <a:endParaRPr lang="en-US" sz="4400" b="1">
              <a:latin typeface="Bank Gothic"/>
              <a:ea typeface="Bank Gothic"/>
              <a:cs typeface="Bank Gothic"/>
            </a:endParaRPr>
          </a:p>
          <a:p>
            <a:endParaRPr lang="en-US" sz="4400" b="1">
              <a:latin typeface="Bank Gothic"/>
              <a:ea typeface="Bank Gothic"/>
              <a:cs typeface="Bank Gothic"/>
            </a:endParaRPr>
          </a:p>
          <a:p>
            <a:r>
              <a:rPr lang="en-US" sz="4400" b="1">
                <a:latin typeface="Bank Gothic"/>
                <a:ea typeface="Bank Gothic"/>
                <a:cs typeface="Bank Gothic"/>
              </a:rPr>
              <a:t>                     </a:t>
            </a:r>
            <a:r>
              <a:rPr lang="en-US" sz="3200" b="1">
                <a:latin typeface="Bank Gothic"/>
                <a:ea typeface="Bank Gothic"/>
                <a:cs typeface="Bank Gothic"/>
              </a:rPr>
              <a:t>Attendance + Membership</a:t>
            </a:r>
            <a:r>
              <a:rPr lang="en-US" sz="3200" b="1">
                <a:solidFill>
                  <a:srgbClr val="FFFF00"/>
                </a:solidFill>
                <a:latin typeface="Bank Gothic"/>
                <a:ea typeface="Bank Gothic"/>
                <a:cs typeface="Bank Gothic"/>
              </a:rPr>
              <a:t>	</a:t>
            </a:r>
            <a:r>
              <a:rPr lang="en-US" sz="4000" b="1">
                <a:latin typeface="Bank Gothic"/>
                <a:ea typeface="Bank Gothic"/>
                <a:cs typeface="Bank Gothic"/>
              </a:rPr>
              <a:t>               </a:t>
            </a:r>
            <a:r>
              <a:rPr lang="en-US" sz="3600" b="1">
                <a:latin typeface="Bank Gothic"/>
                <a:ea typeface="Bank Gothic"/>
                <a:cs typeface="Bank Gothic"/>
              </a:rPr>
              <a:t>Equals Delivery of  Mission </a:t>
            </a:r>
            <a:r>
              <a:rPr lang="en-US" sz="4000" b="1">
                <a:latin typeface="Bank Gothic"/>
                <a:ea typeface="Bank Gothic"/>
                <a:cs typeface="Bank Gothic"/>
              </a:rPr>
              <a:t>	</a:t>
            </a:r>
            <a:r>
              <a:rPr lang="en-US" sz="4000" b="1">
                <a:solidFill>
                  <a:srgbClr val="FFFF00"/>
                </a:solidFill>
                <a:latin typeface="Bank Gothic"/>
                <a:ea typeface="Bank Gothic"/>
                <a:cs typeface="Bank Gothic"/>
              </a:rPr>
              <a:t>  			</a:t>
            </a:r>
            <a:endParaRPr lang="en-US" sz="6000">
              <a:latin typeface="Bank Gothic"/>
              <a:ea typeface="Bank Gothic"/>
              <a:cs typeface="Bank Gothic"/>
            </a:endParaRPr>
          </a:p>
        </p:txBody>
      </p:sp>
      <p:pic>
        <p:nvPicPr>
          <p:cNvPr id="26629" name="Picture 4" descr="MeetingBT.jpg"/>
          <p:cNvPicPr>
            <a:picLocks noChangeAspect="1"/>
          </p:cNvPicPr>
          <p:nvPr/>
        </p:nvPicPr>
        <p:blipFill>
          <a:blip r:embed="rId3" cstate="print"/>
          <a:srcRect/>
          <a:stretch>
            <a:fillRect/>
          </a:stretch>
        </p:blipFill>
        <p:spPr bwMode="auto">
          <a:xfrm>
            <a:off x="3268663" y="536575"/>
            <a:ext cx="4884737" cy="3425825"/>
          </a:xfrm>
          <a:prstGeom prst="rect">
            <a:avLst/>
          </a:prstGeom>
          <a:noFill/>
          <a:ln w="9525">
            <a:noFill/>
            <a:miter lim="800000"/>
            <a:headEnd/>
            <a:tailEnd/>
          </a:ln>
        </p:spPr>
      </p:pic>
    </p:spTree>
  </p:cSld>
  <p:clrMapOvr>
    <a:masterClrMapping/>
  </p:clrMapOvr>
  <p:transition advTm="5935"/>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850"/>
            <a:ext cx="8229600" cy="742950"/>
          </a:xfrm>
        </p:spPr>
        <p:txBody>
          <a:bodyPr>
            <a:normAutofit fontScale="90000"/>
          </a:bodyPr>
          <a:lstStyle/>
          <a:p>
            <a:pPr>
              <a:defRPr/>
            </a:pPr>
            <a:r>
              <a:rPr lang="en-US" dirty="0"/>
              <a:t>				</a:t>
            </a:r>
            <a:r>
              <a:rPr lang="en-US" b="1" dirty="0"/>
              <a:t>Mission</a:t>
            </a:r>
          </a:p>
        </p:txBody>
      </p:sp>
      <p:sp>
        <p:nvSpPr>
          <p:cNvPr id="27651" name="Content Placeholder 2"/>
          <p:cNvSpPr>
            <a:spLocks noGrp="1"/>
          </p:cNvSpPr>
          <p:nvPr>
            <p:ph idx="1"/>
          </p:nvPr>
        </p:nvSpPr>
        <p:spPr>
          <a:xfrm>
            <a:off x="152400" y="1219200"/>
            <a:ext cx="8991600" cy="5105400"/>
          </a:xfrm>
        </p:spPr>
        <p:txBody>
          <a:bodyPr/>
          <a:lstStyle/>
          <a:p>
            <a:pPr marL="0" indent="0">
              <a:buFont typeface="Arial" pitchFamily="34" charset="0"/>
              <a:buNone/>
            </a:pPr>
            <a:endParaRPr lang="en-US" smtClean="0"/>
          </a:p>
          <a:p>
            <a:pPr marL="0" indent="0">
              <a:buFont typeface="Arial" pitchFamily="34" charset="0"/>
              <a:buNone/>
            </a:pPr>
            <a:r>
              <a:rPr lang="en-US" smtClean="0"/>
              <a:t>To open the world of communication to people with hearing loss through:			</a:t>
            </a:r>
            <a:endParaRPr lang="en-US" b="1" smtClean="0">
              <a:solidFill>
                <a:srgbClr val="FF0000"/>
              </a:solidFill>
            </a:endParaRPr>
          </a:p>
          <a:p>
            <a:pPr marL="0" indent="0">
              <a:buFont typeface="Arial" pitchFamily="34" charset="0"/>
              <a:buNone/>
            </a:pPr>
            <a:r>
              <a:rPr lang="en-US" smtClean="0"/>
              <a:t>				• information</a:t>
            </a:r>
          </a:p>
          <a:p>
            <a:pPr marL="0" indent="0">
              <a:buFont typeface="Arial" pitchFamily="34" charset="0"/>
              <a:buNone/>
            </a:pPr>
            <a:r>
              <a:rPr lang="en-US" smtClean="0"/>
              <a:t>				• education		        </a:t>
            </a:r>
          </a:p>
          <a:p>
            <a:pPr marL="0" indent="0">
              <a:buFont typeface="Arial" pitchFamily="34" charset="0"/>
              <a:buNone/>
            </a:pPr>
            <a:r>
              <a:rPr lang="en-US" smtClean="0"/>
              <a:t>				• support </a:t>
            </a:r>
            <a:r>
              <a:rPr lang="en-US" b="1" smtClean="0">
                <a:solidFill>
                  <a:srgbClr val="FF0000"/>
                </a:solidFill>
              </a:rPr>
              <a:t>	</a:t>
            </a:r>
            <a:r>
              <a:rPr lang="en-US" smtClean="0"/>
              <a:t>	         	                             				• advocacy			         </a:t>
            </a:r>
            <a:endParaRPr lang="en-US" smtClean="0">
              <a:solidFill>
                <a:srgbClr val="FF0000"/>
              </a:solidFill>
            </a:endParaRPr>
          </a:p>
          <a:p>
            <a:pPr marL="0" indent="0">
              <a:buFont typeface="Arial" pitchFamily="34" charset="0"/>
              <a:buNone/>
            </a:pPr>
            <a:r>
              <a:rPr lang="en-US" smtClean="0">
                <a:solidFill>
                  <a:srgbClr val="FF0000"/>
                </a:solidFill>
              </a:rPr>
              <a:t>           </a:t>
            </a:r>
            <a:r>
              <a:rPr lang="en-US" b="1" smtClean="0"/>
              <a:t>	</a:t>
            </a:r>
            <a:r>
              <a:rPr lang="en-US" smtClean="0">
                <a:solidFill>
                  <a:srgbClr val="FF0000"/>
                </a:solidFill>
              </a:rPr>
              <a:t>		         </a:t>
            </a:r>
            <a:endParaRPr lang="en-US" sz="1400" smtClean="0"/>
          </a:p>
        </p:txBody>
      </p:sp>
      <p:pic>
        <p:nvPicPr>
          <p:cNvPr id="27652" name="Picture 3" descr="HLAA_Logo.jpg"/>
          <p:cNvPicPr>
            <a:picLocks noChangeAspect="1"/>
          </p:cNvPicPr>
          <p:nvPr/>
        </p:nvPicPr>
        <p:blipFill>
          <a:blip r:embed="rId2" cstate="print"/>
          <a:srcRect/>
          <a:stretch>
            <a:fillRect/>
          </a:stretch>
        </p:blipFill>
        <p:spPr bwMode="auto">
          <a:xfrm>
            <a:off x="457200" y="304800"/>
            <a:ext cx="3276600" cy="130810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smtClean="0"/>
              <a:t>				</a:t>
            </a:r>
            <a:r>
              <a:rPr lang="en-US" b="1" smtClean="0"/>
              <a:t>Mission</a:t>
            </a:r>
          </a:p>
        </p:txBody>
      </p:sp>
      <p:sp>
        <p:nvSpPr>
          <p:cNvPr id="3" name="Content Placeholder 2"/>
          <p:cNvSpPr>
            <a:spLocks noGrp="1"/>
          </p:cNvSpPr>
          <p:nvPr>
            <p:ph idx="1"/>
          </p:nvPr>
        </p:nvSpPr>
        <p:spPr>
          <a:xfrm>
            <a:off x="152400" y="1935163"/>
            <a:ext cx="8991600" cy="4389437"/>
          </a:xfrm>
        </p:spPr>
        <p:txBody>
          <a:bodyPr>
            <a:normAutofit lnSpcReduction="10000"/>
          </a:bodyPr>
          <a:lstStyle/>
          <a:p>
            <a:pPr marL="0" indent="0">
              <a:buFont typeface="Arial" charset="0"/>
              <a:buNone/>
              <a:defRPr/>
            </a:pPr>
            <a:r>
              <a:rPr lang="en-US" dirty="0" smtClean="0"/>
              <a:t>To </a:t>
            </a:r>
            <a:r>
              <a:rPr lang="en-US" dirty="0"/>
              <a:t>open the world of communication to the </a:t>
            </a:r>
            <a:r>
              <a:rPr lang="en-US" b="1" dirty="0">
                <a:solidFill>
                  <a:srgbClr val="FF0000"/>
                </a:solidFill>
              </a:rPr>
              <a:t>149,400 local people </a:t>
            </a:r>
            <a:r>
              <a:rPr lang="en-US" dirty="0"/>
              <a:t>with hearing loss through:			</a:t>
            </a:r>
            <a:endParaRPr lang="en-US" b="1" dirty="0">
              <a:solidFill>
                <a:srgbClr val="FF0000"/>
              </a:solidFill>
            </a:endParaRPr>
          </a:p>
          <a:p>
            <a:pPr marL="0" indent="0">
              <a:buFont typeface="Arial" charset="0"/>
              <a:buNone/>
              <a:defRPr/>
            </a:pPr>
            <a:r>
              <a:rPr lang="en-US" dirty="0"/>
              <a:t>				• information</a:t>
            </a:r>
          </a:p>
          <a:p>
            <a:pPr marL="0" indent="0">
              <a:buFont typeface="Arial" charset="0"/>
              <a:buNone/>
              <a:defRPr/>
            </a:pPr>
            <a:r>
              <a:rPr lang="en-US" dirty="0"/>
              <a:t>				• education		        </a:t>
            </a:r>
          </a:p>
          <a:p>
            <a:pPr marL="0" indent="0">
              <a:buFont typeface="Arial" charset="0"/>
              <a:buNone/>
              <a:defRPr/>
            </a:pPr>
            <a:r>
              <a:rPr lang="en-US" dirty="0"/>
              <a:t>				• </a:t>
            </a:r>
            <a:r>
              <a:rPr lang="en-US" dirty="0" smtClean="0"/>
              <a:t>support </a:t>
            </a:r>
            <a:r>
              <a:rPr lang="en-US" b="1" dirty="0">
                <a:solidFill>
                  <a:srgbClr val="FF0000"/>
                </a:solidFill>
              </a:rPr>
              <a:t>	</a:t>
            </a:r>
            <a:r>
              <a:rPr lang="en-US" dirty="0"/>
              <a:t>	         		</a:t>
            </a:r>
          </a:p>
          <a:p>
            <a:pPr marL="0" indent="0">
              <a:buFont typeface="Arial" charset="0"/>
              <a:buNone/>
              <a:defRPr/>
            </a:pPr>
            <a:r>
              <a:rPr lang="en-US" dirty="0"/>
              <a:t>         			</a:t>
            </a:r>
            <a:r>
              <a:rPr lang="en-US" dirty="0" smtClean="0"/>
              <a:t>          </a:t>
            </a:r>
            <a:r>
              <a:rPr lang="en-US" dirty="0"/>
              <a:t>• </a:t>
            </a:r>
            <a:r>
              <a:rPr lang="en-US" dirty="0" smtClean="0"/>
              <a:t>advocacy</a:t>
            </a:r>
            <a:r>
              <a:rPr lang="en-US" dirty="0"/>
              <a:t>			         </a:t>
            </a:r>
            <a:endParaRPr lang="en-US" dirty="0">
              <a:solidFill>
                <a:srgbClr val="FF0000"/>
              </a:solidFill>
            </a:endParaRPr>
          </a:p>
          <a:p>
            <a:pPr marL="0" indent="0">
              <a:buFont typeface="Arial" charset="0"/>
              <a:buNone/>
              <a:defRPr/>
            </a:pPr>
            <a:r>
              <a:rPr lang="en-US" dirty="0">
                <a:solidFill>
                  <a:srgbClr val="FF0000"/>
                </a:solidFill>
              </a:rPr>
              <a:t>           </a:t>
            </a:r>
            <a:r>
              <a:rPr lang="en-US" b="1" dirty="0"/>
              <a:t>	</a:t>
            </a:r>
            <a:r>
              <a:rPr lang="en-US" dirty="0">
                <a:solidFill>
                  <a:srgbClr val="FF0000"/>
                </a:solidFill>
              </a:rPr>
              <a:t>		         </a:t>
            </a:r>
            <a:endParaRPr lang="en-US" sz="1400" dirty="0"/>
          </a:p>
        </p:txBody>
      </p:sp>
      <p:pic>
        <p:nvPicPr>
          <p:cNvPr id="28676" name="Picture 3" descr="HLAA_Logo.jpg"/>
          <p:cNvPicPr>
            <a:picLocks noChangeAspect="1"/>
          </p:cNvPicPr>
          <p:nvPr/>
        </p:nvPicPr>
        <p:blipFill>
          <a:blip r:embed="rId2" cstate="print"/>
          <a:srcRect/>
          <a:stretch>
            <a:fillRect/>
          </a:stretch>
        </p:blipFill>
        <p:spPr bwMode="auto">
          <a:xfrm>
            <a:off x="457200" y="381000"/>
            <a:ext cx="3276600" cy="130810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505200"/>
            <a:ext cx="8991600" cy="2438400"/>
          </a:xfrm>
        </p:spPr>
        <p:txBody>
          <a:bodyPr>
            <a:normAutofit fontScale="90000"/>
          </a:bodyPr>
          <a:lstStyle/>
          <a:p>
            <a:pPr>
              <a:defRPr/>
            </a:pPr>
            <a:r>
              <a:rPr lang="en-US" sz="3600" dirty="0">
                <a:solidFill>
                  <a:srgbClr val="000000"/>
                </a:solidFill>
              </a:rPr>
              <a:t/>
            </a:r>
            <a:br>
              <a:rPr lang="en-US" sz="3600" dirty="0">
                <a:solidFill>
                  <a:srgbClr val="000000"/>
                </a:solidFill>
              </a:rPr>
            </a:br>
            <a:r>
              <a:rPr lang="en-US" sz="3600" dirty="0">
                <a:solidFill>
                  <a:srgbClr val="000000"/>
                </a:solidFill>
              </a:rPr>
              <a:t/>
            </a:r>
            <a:br>
              <a:rPr lang="en-US" sz="3600" dirty="0">
                <a:solidFill>
                  <a:srgbClr val="000000"/>
                </a:solidFill>
              </a:rPr>
            </a:br>
            <a:r>
              <a:rPr lang="en-US" sz="3600" dirty="0">
                <a:solidFill>
                  <a:srgbClr val="000000"/>
                </a:solidFill>
              </a:rPr>
              <a:t>         </a:t>
            </a:r>
            <a:br>
              <a:rPr lang="en-US" sz="3600" dirty="0">
                <a:solidFill>
                  <a:srgbClr val="000000"/>
                </a:solidFill>
              </a:rPr>
            </a:br>
            <a:r>
              <a:rPr lang="en-US" sz="3600" dirty="0">
                <a:solidFill>
                  <a:srgbClr val="000000"/>
                </a:solidFill>
              </a:rPr>
              <a:t/>
            </a:r>
            <a:br>
              <a:rPr lang="en-US" sz="3600" dirty="0">
                <a:solidFill>
                  <a:srgbClr val="000000"/>
                </a:solidFill>
              </a:rPr>
            </a:br>
            <a:r>
              <a:rPr lang="en-US" sz="3600" dirty="0">
                <a:solidFill>
                  <a:srgbClr val="000000"/>
                </a:solidFill>
              </a:rPr>
              <a:t/>
            </a:r>
            <a:br>
              <a:rPr lang="en-US" sz="3600" dirty="0">
                <a:solidFill>
                  <a:srgbClr val="000000"/>
                </a:solidFill>
              </a:rPr>
            </a:br>
            <a:r>
              <a:rPr lang="en-US" sz="3600" dirty="0">
                <a:solidFill>
                  <a:srgbClr val="000000"/>
                </a:solidFill>
              </a:rPr>
              <a:t/>
            </a:r>
            <a:br>
              <a:rPr lang="en-US" sz="3600" dirty="0">
                <a:solidFill>
                  <a:srgbClr val="000000"/>
                </a:solidFill>
              </a:rPr>
            </a:br>
            <a:r>
              <a:rPr lang="en-US" sz="3600" dirty="0">
                <a:solidFill>
                  <a:srgbClr val="000000"/>
                </a:solidFill>
              </a:rPr>
              <a:t/>
            </a:r>
            <a:br>
              <a:rPr lang="en-US" sz="3600" dirty="0">
                <a:solidFill>
                  <a:srgbClr val="000000"/>
                </a:solidFill>
              </a:rPr>
            </a:br>
            <a:r>
              <a:rPr lang="en-US" sz="3600" dirty="0">
                <a:solidFill>
                  <a:srgbClr val="000000"/>
                </a:solidFill>
              </a:rPr>
              <a:t/>
            </a:r>
            <a:br>
              <a:rPr lang="en-US" sz="3600" dirty="0">
                <a:solidFill>
                  <a:srgbClr val="000000"/>
                </a:solidFill>
              </a:rPr>
            </a:br>
            <a:r>
              <a:rPr lang="en-US" sz="3600" dirty="0">
                <a:solidFill>
                  <a:srgbClr val="000000"/>
                </a:solidFill>
              </a:rPr>
              <a:t>       </a:t>
            </a:r>
            <a:br>
              <a:rPr lang="en-US" sz="3600" dirty="0">
                <a:solidFill>
                  <a:srgbClr val="000000"/>
                </a:solidFill>
              </a:rPr>
            </a:br>
            <a:r>
              <a:rPr lang="en-US" sz="3600" dirty="0">
                <a:solidFill>
                  <a:srgbClr val="000000"/>
                </a:solidFill>
              </a:rPr>
              <a:t/>
            </a:r>
            <a:br>
              <a:rPr lang="en-US" sz="3600" dirty="0">
                <a:solidFill>
                  <a:srgbClr val="000000"/>
                </a:solidFill>
              </a:rPr>
            </a:br>
            <a:r>
              <a:rPr lang="en-US" sz="3600" dirty="0">
                <a:solidFill>
                  <a:srgbClr val="000000"/>
                </a:solidFill>
              </a:rPr>
              <a:t>  </a:t>
            </a:r>
            <a:r>
              <a:rPr lang="en-US" sz="3600" b="1" dirty="0">
                <a:solidFill>
                  <a:srgbClr val="000000"/>
                </a:solidFill>
              </a:rPr>
              <a:t/>
            </a:r>
            <a:br>
              <a:rPr lang="en-US" sz="3600" b="1" dirty="0">
                <a:solidFill>
                  <a:srgbClr val="000000"/>
                </a:solidFill>
              </a:rPr>
            </a:br>
            <a:endParaRPr lang="en-US" sz="3600" b="1" dirty="0">
              <a:solidFill>
                <a:srgbClr val="000000"/>
              </a:solidFill>
            </a:endParaRPr>
          </a:p>
        </p:txBody>
      </p:sp>
      <p:sp>
        <p:nvSpPr>
          <p:cNvPr id="3" name="Content Placeholder 2"/>
          <p:cNvSpPr>
            <a:spLocks noGrp="1"/>
          </p:cNvSpPr>
          <p:nvPr>
            <p:ph idx="1"/>
          </p:nvPr>
        </p:nvSpPr>
        <p:spPr>
          <a:xfrm>
            <a:off x="0" y="1828800"/>
            <a:ext cx="9144000" cy="3733800"/>
          </a:xfrm>
        </p:spPr>
        <p:txBody>
          <a:bodyPr>
            <a:normAutofit fontScale="85000" lnSpcReduction="20000"/>
          </a:bodyPr>
          <a:lstStyle/>
          <a:p>
            <a:pPr>
              <a:buFont typeface="Arial" charset="0"/>
              <a:buChar char="•"/>
              <a:defRPr/>
            </a:pPr>
            <a:endParaRPr lang="en-US" dirty="0"/>
          </a:p>
          <a:p>
            <a:pPr>
              <a:buFont typeface="Arial" charset="0"/>
              <a:buChar char="•"/>
              <a:defRPr/>
            </a:pPr>
            <a:r>
              <a:rPr lang="en-US" dirty="0" smtClean="0"/>
              <a:t>Shows </a:t>
            </a:r>
            <a:r>
              <a:rPr lang="en-US" dirty="0"/>
              <a:t>those with hearing loss they are not alone</a:t>
            </a:r>
          </a:p>
          <a:p>
            <a:pPr>
              <a:buFont typeface="Arial" charset="0"/>
              <a:buChar char="•"/>
              <a:defRPr/>
            </a:pPr>
            <a:r>
              <a:rPr lang="en-US" dirty="0" smtClean="0"/>
              <a:t>Demonstrates opportunity </a:t>
            </a:r>
            <a:r>
              <a:rPr lang="en-US" dirty="0"/>
              <a:t>to meet people like yourself</a:t>
            </a:r>
          </a:p>
          <a:p>
            <a:pPr>
              <a:buFont typeface="Arial" charset="0"/>
              <a:buChar char="•"/>
              <a:defRPr/>
            </a:pPr>
            <a:r>
              <a:rPr lang="en-US" dirty="0" smtClean="0"/>
              <a:t>Proves </a:t>
            </a:r>
            <a:r>
              <a:rPr lang="en-US" dirty="0"/>
              <a:t>the need for advocacy </a:t>
            </a:r>
            <a:r>
              <a:rPr lang="en-US" dirty="0" smtClean="0"/>
              <a:t>(1 </a:t>
            </a:r>
            <a:r>
              <a:rPr lang="en-US" dirty="0"/>
              <a:t>in every 5 </a:t>
            </a:r>
            <a:r>
              <a:rPr lang="en-US" dirty="0" smtClean="0"/>
              <a:t>people)</a:t>
            </a:r>
            <a:endParaRPr lang="en-US" dirty="0"/>
          </a:p>
          <a:p>
            <a:pPr>
              <a:buFont typeface="Arial" charset="0"/>
              <a:buChar char="•"/>
              <a:defRPr/>
            </a:pPr>
            <a:r>
              <a:rPr lang="en-US" dirty="0"/>
              <a:t>Communicates the media’s opportunity for supporting you</a:t>
            </a:r>
          </a:p>
          <a:p>
            <a:pPr lvl="1">
              <a:buFont typeface="Arial" charset="0"/>
              <a:buChar char="–"/>
              <a:defRPr/>
            </a:pPr>
            <a:r>
              <a:rPr lang="en-US" dirty="0"/>
              <a:t>Highlights number of potential readers or viewers </a:t>
            </a:r>
          </a:p>
          <a:p>
            <a:pPr>
              <a:buFont typeface="Arial" charset="0"/>
              <a:buChar char="•"/>
              <a:defRPr/>
            </a:pPr>
            <a:r>
              <a:rPr lang="en-US" dirty="0" smtClean="0"/>
              <a:t>States </a:t>
            </a:r>
            <a:r>
              <a:rPr lang="en-US" dirty="0"/>
              <a:t>the business opportunity for </a:t>
            </a:r>
            <a:r>
              <a:rPr lang="en-US" dirty="0" smtClean="0"/>
              <a:t>equal access </a:t>
            </a:r>
            <a:endParaRPr lang="en-US" dirty="0"/>
          </a:p>
          <a:p>
            <a:pPr lvl="1">
              <a:buFont typeface="Arial" charset="0"/>
              <a:buChar char="–"/>
              <a:defRPr/>
            </a:pPr>
            <a:r>
              <a:rPr lang="en-US" dirty="0"/>
              <a:t>Highlights the number of potential “customers”</a:t>
            </a:r>
          </a:p>
          <a:p>
            <a:pPr>
              <a:buFont typeface="Arial" charset="0"/>
              <a:buChar char="•"/>
              <a:defRPr/>
            </a:pPr>
            <a:r>
              <a:rPr lang="en-US" dirty="0"/>
              <a:t>Indicates </a:t>
            </a:r>
            <a:r>
              <a:rPr lang="en-US" dirty="0" smtClean="0"/>
              <a:t>number </a:t>
            </a:r>
            <a:r>
              <a:rPr lang="en-US" dirty="0"/>
              <a:t>of </a:t>
            </a:r>
            <a:r>
              <a:rPr lang="en-US" dirty="0" smtClean="0"/>
              <a:t>potential voters </a:t>
            </a:r>
            <a:r>
              <a:rPr lang="en-US" dirty="0"/>
              <a:t>to politicians</a:t>
            </a:r>
          </a:p>
          <a:p>
            <a:pPr>
              <a:buFont typeface="Arial" charset="0"/>
              <a:buChar char="•"/>
              <a:defRPr/>
            </a:pPr>
            <a:endParaRPr lang="en-US" dirty="0"/>
          </a:p>
          <a:p>
            <a:pPr>
              <a:buFont typeface="Arial" charset="0"/>
              <a:buChar char="•"/>
              <a:defRPr/>
            </a:pPr>
            <a:endParaRPr lang="en-US" dirty="0"/>
          </a:p>
        </p:txBody>
      </p:sp>
      <p:pic>
        <p:nvPicPr>
          <p:cNvPr id="29700" name="Picture 5" descr="people.jpg"/>
          <p:cNvPicPr>
            <a:picLocks noChangeAspect="1"/>
          </p:cNvPicPr>
          <p:nvPr/>
        </p:nvPicPr>
        <p:blipFill>
          <a:blip r:embed="rId2" cstate="print"/>
          <a:srcRect/>
          <a:stretch>
            <a:fillRect/>
          </a:stretch>
        </p:blipFill>
        <p:spPr bwMode="auto">
          <a:xfrm>
            <a:off x="0" y="152400"/>
            <a:ext cx="4953000" cy="1647825"/>
          </a:xfrm>
          <a:prstGeom prst="rect">
            <a:avLst/>
          </a:prstGeom>
          <a:noFill/>
          <a:ln w="9525">
            <a:noFill/>
            <a:miter lim="800000"/>
            <a:headEnd/>
            <a:tailEnd/>
          </a:ln>
        </p:spPr>
      </p:pic>
      <p:sp>
        <p:nvSpPr>
          <p:cNvPr id="29701" name="TextBox 6"/>
          <p:cNvSpPr txBox="1">
            <a:spLocks noChangeArrowheads="1"/>
          </p:cNvSpPr>
          <p:nvPr/>
        </p:nvSpPr>
        <p:spPr bwMode="auto">
          <a:xfrm>
            <a:off x="4724400" y="609600"/>
            <a:ext cx="4038600" cy="800100"/>
          </a:xfrm>
          <a:prstGeom prst="rect">
            <a:avLst/>
          </a:prstGeom>
          <a:noFill/>
          <a:ln w="9525">
            <a:noFill/>
            <a:miter lim="800000"/>
            <a:headEnd/>
            <a:tailEnd/>
          </a:ln>
        </p:spPr>
        <p:txBody>
          <a:bodyPr>
            <a:spAutoFit/>
          </a:bodyPr>
          <a:lstStyle/>
          <a:p>
            <a:r>
              <a:rPr lang="en-US" b="1">
                <a:solidFill>
                  <a:srgbClr val="000000"/>
                </a:solidFill>
              </a:rPr>
              <a:t>Why  </a:t>
            </a:r>
            <a:r>
              <a:rPr lang="en-US" sz="2800" b="1">
                <a:solidFill>
                  <a:srgbClr val="FF0000"/>
                </a:solidFill>
              </a:rPr>
              <a:t># </a:t>
            </a:r>
            <a:r>
              <a:rPr lang="en-US" b="1">
                <a:solidFill>
                  <a:srgbClr val="000000"/>
                </a:solidFill>
              </a:rPr>
              <a:t>of local people with hearing loss?</a:t>
            </a: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219200"/>
          </a:xfrm>
        </p:spPr>
        <p:txBody>
          <a:bodyPr>
            <a:normAutofit fontScale="90000"/>
          </a:bodyPr>
          <a:lstStyle/>
          <a:p>
            <a:pPr>
              <a:defRPr/>
            </a:pPr>
            <a:r>
              <a:rPr lang="en-US" dirty="0"/>
              <a:t> 		      </a:t>
            </a:r>
            <a:br>
              <a:rPr lang="en-US" dirty="0"/>
            </a:br>
            <a:r>
              <a:rPr lang="en-US" dirty="0"/>
              <a:t/>
            </a:r>
            <a:br>
              <a:rPr lang="en-US" dirty="0"/>
            </a:br>
            <a:r>
              <a:rPr lang="en-US" dirty="0"/>
              <a:t>			</a:t>
            </a:r>
            <a:endParaRPr lang="en-US" b="1" dirty="0">
              <a:solidFill>
                <a:srgbClr val="000000"/>
              </a:solidFill>
            </a:endParaRPr>
          </a:p>
        </p:txBody>
      </p:sp>
      <p:sp>
        <p:nvSpPr>
          <p:cNvPr id="5123" name="Content Placeholder 2"/>
          <p:cNvSpPr>
            <a:spLocks noGrp="1"/>
          </p:cNvSpPr>
          <p:nvPr>
            <p:ph idx="1"/>
          </p:nvPr>
        </p:nvSpPr>
        <p:spPr>
          <a:xfrm>
            <a:off x="457200" y="1524000"/>
            <a:ext cx="8229600" cy="4419600"/>
          </a:xfrm>
        </p:spPr>
        <p:txBody>
          <a:bodyPr/>
          <a:lstStyle/>
          <a:p>
            <a:pPr marL="0" indent="0">
              <a:buFont typeface="Arial" pitchFamily="34" charset="0"/>
              <a:buNone/>
            </a:pPr>
            <a:r>
              <a:rPr lang="en-US" sz="4400" dirty="0" smtClean="0"/>
              <a:t>		  	</a:t>
            </a:r>
          </a:p>
          <a:p>
            <a:pPr marL="0" indent="0">
              <a:buFont typeface="Arial" pitchFamily="34" charset="0"/>
              <a:buNone/>
            </a:pPr>
            <a:r>
              <a:rPr lang="en-US" sz="4400" dirty="0" smtClean="0"/>
              <a:t>		      </a:t>
            </a:r>
          </a:p>
          <a:p>
            <a:pPr marL="0" indent="0">
              <a:buFont typeface="Arial" pitchFamily="34" charset="0"/>
              <a:buNone/>
            </a:pPr>
            <a:r>
              <a:rPr lang="en-US" sz="4400" b="1" dirty="0" smtClean="0">
                <a:solidFill>
                  <a:srgbClr val="0000FF"/>
                </a:solidFill>
              </a:rPr>
              <a:t>		       </a:t>
            </a:r>
            <a:r>
              <a:rPr lang="en-US" sz="4400" b="1" dirty="0" smtClean="0"/>
              <a:t>Washington State</a:t>
            </a:r>
          </a:p>
          <a:p>
            <a:pPr marL="0" indent="0">
              <a:buFont typeface="Arial" pitchFamily="34" charset="0"/>
              <a:buNone/>
            </a:pPr>
            <a:r>
              <a:rPr lang="en-US" sz="4400" b="1" dirty="0" smtClean="0"/>
              <a:t>			and Oregon	 HLAA 		                      Chapters</a:t>
            </a:r>
          </a:p>
        </p:txBody>
      </p:sp>
      <p:pic>
        <p:nvPicPr>
          <p:cNvPr id="5124" name="Picture 4" descr="imgres.jpg"/>
          <p:cNvPicPr>
            <a:picLocks noChangeAspect="1"/>
          </p:cNvPicPr>
          <p:nvPr/>
        </p:nvPicPr>
        <p:blipFill>
          <a:blip r:embed="rId2" cstate="print"/>
          <a:srcRect/>
          <a:stretch>
            <a:fillRect/>
          </a:stretch>
        </p:blipFill>
        <p:spPr bwMode="auto">
          <a:xfrm>
            <a:off x="3657600" y="457200"/>
            <a:ext cx="4724400" cy="1982788"/>
          </a:xfrm>
          <a:prstGeom prst="rect">
            <a:avLst/>
          </a:prstGeom>
          <a:noFill/>
          <a:ln w="9525">
            <a:noFill/>
            <a:miter lim="800000"/>
            <a:headEnd/>
            <a:tailEnd/>
          </a:ln>
        </p:spPr>
      </p:pic>
      <p:pic>
        <p:nvPicPr>
          <p:cNvPr id="5125" name="Picture 5" descr="imgres.jpg"/>
          <p:cNvPicPr>
            <a:picLocks noChangeAspect="1"/>
          </p:cNvPicPr>
          <p:nvPr/>
        </p:nvPicPr>
        <p:blipFill>
          <a:blip r:embed="rId3" cstate="print"/>
          <a:srcRect/>
          <a:stretch>
            <a:fillRect/>
          </a:stretch>
        </p:blipFill>
        <p:spPr bwMode="auto">
          <a:xfrm>
            <a:off x="355600" y="152400"/>
            <a:ext cx="2136775" cy="2590800"/>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90650"/>
            <a:ext cx="8229600" cy="1276350"/>
          </a:xfrm>
        </p:spPr>
        <p:txBody>
          <a:bodyPr>
            <a:normAutofit fontScale="90000"/>
          </a:bodyPr>
          <a:lstStyle/>
          <a:p>
            <a:pPr>
              <a:defRPr/>
            </a:pPr>
            <a:r>
              <a:rPr lang="en-US" dirty="0"/>
              <a:t>				</a:t>
            </a:r>
            <a:r>
              <a:rPr lang="en-US" sz="4000" b="1" dirty="0"/>
              <a:t>Attendance &amp;      				Membership Drivers</a:t>
            </a:r>
          </a:p>
        </p:txBody>
      </p:sp>
      <p:sp>
        <p:nvSpPr>
          <p:cNvPr id="3" name="Content Placeholder 2"/>
          <p:cNvSpPr>
            <a:spLocks noGrp="1"/>
          </p:cNvSpPr>
          <p:nvPr>
            <p:ph idx="1"/>
          </p:nvPr>
        </p:nvSpPr>
        <p:spPr>
          <a:xfrm>
            <a:off x="152400" y="2514600"/>
            <a:ext cx="8991600" cy="4114800"/>
          </a:xfrm>
        </p:spPr>
        <p:txBody>
          <a:bodyPr>
            <a:normAutofit fontScale="85000" lnSpcReduction="20000"/>
          </a:bodyPr>
          <a:lstStyle/>
          <a:p>
            <a:pPr marL="0" indent="0">
              <a:buFont typeface="Arial" charset="0"/>
              <a:buNone/>
              <a:defRPr/>
            </a:pPr>
            <a:r>
              <a:rPr lang="en-US" dirty="0"/>
              <a:t>			</a:t>
            </a:r>
            <a:endParaRPr lang="en-US" b="1" dirty="0">
              <a:solidFill>
                <a:srgbClr val="FF0000"/>
              </a:solidFill>
            </a:endParaRPr>
          </a:p>
          <a:p>
            <a:pPr marL="0" indent="0">
              <a:buFont typeface="Arial" charset="0"/>
              <a:buNone/>
              <a:defRPr/>
            </a:pPr>
            <a:r>
              <a:rPr lang="en-US" dirty="0"/>
              <a:t>				</a:t>
            </a:r>
            <a:r>
              <a:rPr lang="en-US" sz="4400" dirty="0"/>
              <a:t>• information</a:t>
            </a:r>
          </a:p>
          <a:p>
            <a:pPr marL="0" indent="0">
              <a:buFont typeface="Arial" charset="0"/>
              <a:buNone/>
              <a:defRPr/>
            </a:pPr>
            <a:r>
              <a:rPr lang="en-US" sz="4400" dirty="0"/>
              <a:t>				• education		        </a:t>
            </a:r>
          </a:p>
          <a:p>
            <a:pPr marL="0" indent="0">
              <a:buFont typeface="Arial" charset="0"/>
              <a:buNone/>
              <a:defRPr/>
            </a:pPr>
            <a:r>
              <a:rPr lang="en-US" sz="4400" dirty="0"/>
              <a:t>				• </a:t>
            </a:r>
            <a:r>
              <a:rPr lang="en-US" sz="4400" dirty="0" smtClean="0"/>
              <a:t>support </a:t>
            </a:r>
            <a:r>
              <a:rPr lang="en-US" sz="4400" b="1" dirty="0">
                <a:solidFill>
                  <a:srgbClr val="FF0000"/>
                </a:solidFill>
              </a:rPr>
              <a:t>	</a:t>
            </a:r>
          </a:p>
          <a:p>
            <a:pPr marL="0" indent="0">
              <a:buFont typeface="Arial" charset="0"/>
              <a:buNone/>
              <a:defRPr/>
            </a:pPr>
            <a:r>
              <a:rPr lang="en-US" sz="4400" b="1" dirty="0">
                <a:solidFill>
                  <a:srgbClr val="FF0000"/>
                </a:solidFill>
              </a:rPr>
              <a:t>				</a:t>
            </a:r>
            <a:r>
              <a:rPr lang="en-US" sz="4400" dirty="0"/>
              <a:t>• </a:t>
            </a:r>
            <a:r>
              <a:rPr lang="en-US" sz="4400" dirty="0" smtClean="0"/>
              <a:t>advocacy</a:t>
            </a:r>
            <a:endParaRPr lang="en-US" sz="4400" dirty="0"/>
          </a:p>
          <a:p>
            <a:pPr marL="0" indent="0">
              <a:buFont typeface="Arial" charset="0"/>
              <a:buNone/>
              <a:defRPr/>
            </a:pPr>
            <a:r>
              <a:rPr lang="en-US" sz="4400" dirty="0"/>
              <a:t>	         				 		         </a:t>
            </a:r>
            <a:endParaRPr lang="en-US" sz="4400" dirty="0">
              <a:solidFill>
                <a:srgbClr val="FF0000"/>
              </a:solidFill>
            </a:endParaRPr>
          </a:p>
          <a:p>
            <a:pPr marL="0" indent="0">
              <a:buFont typeface="Arial" charset="0"/>
              <a:buNone/>
              <a:defRPr/>
            </a:pPr>
            <a:r>
              <a:rPr lang="en-US" sz="4400" dirty="0">
                <a:solidFill>
                  <a:srgbClr val="FF0000"/>
                </a:solidFill>
              </a:rPr>
              <a:t>           </a:t>
            </a:r>
            <a:r>
              <a:rPr lang="en-US" sz="4400" b="1" dirty="0"/>
              <a:t>	</a:t>
            </a:r>
            <a:r>
              <a:rPr lang="en-US" sz="4400" dirty="0">
                <a:solidFill>
                  <a:srgbClr val="FF0000"/>
                </a:solidFill>
              </a:rPr>
              <a:t>		         </a:t>
            </a:r>
            <a:endParaRPr lang="en-US" sz="4400" dirty="0"/>
          </a:p>
        </p:txBody>
      </p:sp>
      <p:pic>
        <p:nvPicPr>
          <p:cNvPr id="30724" name="Picture 3" descr="HLAA_Logo.jpg"/>
          <p:cNvPicPr>
            <a:picLocks noChangeAspect="1"/>
          </p:cNvPicPr>
          <p:nvPr/>
        </p:nvPicPr>
        <p:blipFill>
          <a:blip r:embed="rId2" cstate="print"/>
          <a:srcRect/>
          <a:stretch>
            <a:fillRect/>
          </a:stretch>
        </p:blipFill>
        <p:spPr bwMode="auto">
          <a:xfrm>
            <a:off x="457200" y="381000"/>
            <a:ext cx="3276600" cy="130810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2971800" y="3124200"/>
            <a:ext cx="5943600" cy="2133600"/>
          </a:xfrm>
        </p:spPr>
        <p:txBody>
          <a:bodyPr/>
          <a:lstStyle/>
          <a:p>
            <a:r>
              <a:rPr lang="en-US" smtClean="0"/>
              <a:t>		 	  </a:t>
            </a:r>
            <a:r>
              <a:rPr lang="en-US" b="1" smtClean="0"/>
              <a:t>Information/Support </a:t>
            </a:r>
            <a:r>
              <a:rPr lang="en-US" b="1" smtClean="0">
                <a:solidFill>
                  <a:srgbClr val="000000"/>
                </a:solidFill>
              </a:rPr>
              <a:t>Plan           </a:t>
            </a:r>
            <a:endParaRPr lang="en-US" sz="3600" b="1" i="1" smtClean="0">
              <a:solidFill>
                <a:srgbClr val="FF0000"/>
              </a:solidFill>
            </a:endParaRPr>
          </a:p>
        </p:txBody>
      </p:sp>
      <p:pic>
        <p:nvPicPr>
          <p:cNvPr id="31747" name="Picture 4" descr="images.jpg"/>
          <p:cNvPicPr>
            <a:picLocks noChangeAspect="1"/>
          </p:cNvPicPr>
          <p:nvPr/>
        </p:nvPicPr>
        <p:blipFill>
          <a:blip r:embed="rId2" cstate="print"/>
          <a:srcRect/>
          <a:stretch>
            <a:fillRect/>
          </a:stretch>
        </p:blipFill>
        <p:spPr bwMode="auto">
          <a:xfrm>
            <a:off x="3919538" y="828675"/>
            <a:ext cx="2481262" cy="2219325"/>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304800" y="76200"/>
            <a:ext cx="8610600" cy="914400"/>
          </a:xfrm>
        </p:spPr>
        <p:txBody>
          <a:bodyPr/>
          <a:lstStyle/>
          <a:p>
            <a:r>
              <a:rPr lang="en-US" sz="3200" b="1" smtClean="0"/>
              <a:t>    An Information / Support Plan is Critical</a:t>
            </a:r>
          </a:p>
        </p:txBody>
      </p:sp>
      <p:sp>
        <p:nvSpPr>
          <p:cNvPr id="32771" name="Content Placeholder 2"/>
          <p:cNvSpPr>
            <a:spLocks noGrp="1"/>
          </p:cNvSpPr>
          <p:nvPr>
            <p:ph idx="1"/>
          </p:nvPr>
        </p:nvSpPr>
        <p:spPr>
          <a:xfrm>
            <a:off x="152400" y="990600"/>
            <a:ext cx="7467600" cy="4876800"/>
          </a:xfrm>
        </p:spPr>
        <p:txBody>
          <a:bodyPr/>
          <a:lstStyle/>
          <a:p>
            <a:r>
              <a:rPr lang="en-US" smtClean="0"/>
              <a:t>Address 1</a:t>
            </a:r>
            <a:r>
              <a:rPr lang="en-US" baseline="30000" smtClean="0"/>
              <a:t>st</a:t>
            </a:r>
            <a:r>
              <a:rPr lang="en-US" smtClean="0"/>
              <a:t> Time Visitor’s Biggest need</a:t>
            </a:r>
          </a:p>
          <a:p>
            <a:pPr lvl="1"/>
            <a:r>
              <a:rPr lang="en-US" smtClean="0"/>
              <a:t>One issue or concern is often their roadblock</a:t>
            </a:r>
          </a:p>
          <a:p>
            <a:pPr lvl="1"/>
            <a:r>
              <a:rPr lang="en-US" smtClean="0"/>
              <a:t>We need to answer more than </a:t>
            </a:r>
            <a:r>
              <a:rPr lang="en-US" b="1" smtClean="0">
                <a:solidFill>
                  <a:srgbClr val="FF0000"/>
                </a:solidFill>
              </a:rPr>
              <a:t>41%</a:t>
            </a:r>
            <a:r>
              <a:rPr lang="en-US" smtClean="0"/>
              <a:t> of Q.s satisfactorily</a:t>
            </a:r>
          </a:p>
          <a:p>
            <a:pPr lvl="1">
              <a:buFont typeface="Arial" pitchFamily="34" charset="0"/>
              <a:buNone/>
            </a:pPr>
            <a:endParaRPr lang="en-US" smtClean="0"/>
          </a:p>
          <a:p>
            <a:pPr lvl="1">
              <a:buFont typeface="Arial" pitchFamily="34" charset="0"/>
              <a:buNone/>
            </a:pPr>
            <a:endParaRPr lang="en-US" smtClean="0"/>
          </a:p>
          <a:p>
            <a:r>
              <a:rPr lang="en-US" smtClean="0"/>
              <a:t> Address Partner’s Biggest Need</a:t>
            </a:r>
          </a:p>
          <a:p>
            <a:pPr lvl="1"/>
            <a:r>
              <a:rPr lang="en-US" smtClean="0"/>
              <a:t>Biggest sources of new members and added attendance</a:t>
            </a:r>
          </a:p>
          <a:p>
            <a:endParaRPr lang="en-US" smtClean="0"/>
          </a:p>
        </p:txBody>
      </p:sp>
      <p:pic>
        <p:nvPicPr>
          <p:cNvPr id="32772" name="Picture 3" descr="support_image.jpg"/>
          <p:cNvPicPr>
            <a:picLocks noChangeAspect="1"/>
          </p:cNvPicPr>
          <p:nvPr/>
        </p:nvPicPr>
        <p:blipFill>
          <a:blip r:embed="rId2" cstate="print"/>
          <a:srcRect/>
          <a:stretch>
            <a:fillRect/>
          </a:stretch>
        </p:blipFill>
        <p:spPr bwMode="auto">
          <a:xfrm>
            <a:off x="7620000" y="2590800"/>
            <a:ext cx="1447800" cy="1905000"/>
          </a:xfrm>
          <a:prstGeom prst="rect">
            <a:avLst/>
          </a:prstGeom>
          <a:noFill/>
          <a:ln w="9525">
            <a:noFill/>
            <a:miter lim="800000"/>
            <a:headEnd/>
            <a:tailEnd/>
          </a:ln>
        </p:spPr>
      </p:pic>
      <p:sp>
        <p:nvSpPr>
          <p:cNvPr id="32773" name="TextBox 4"/>
          <p:cNvSpPr txBox="1">
            <a:spLocks noChangeArrowheads="1"/>
          </p:cNvSpPr>
          <p:nvPr/>
        </p:nvSpPr>
        <p:spPr bwMode="auto">
          <a:xfrm>
            <a:off x="7772400" y="4648200"/>
            <a:ext cx="717550" cy="369888"/>
          </a:xfrm>
          <a:prstGeom prst="rect">
            <a:avLst/>
          </a:prstGeom>
          <a:noFill/>
          <a:ln w="9525">
            <a:noFill/>
            <a:miter lim="800000"/>
            <a:headEnd/>
            <a:tailEnd/>
          </a:ln>
        </p:spPr>
        <p:txBody>
          <a:bodyPr>
            <a:spAutoFit/>
          </a:bodyPr>
          <a:lstStyle/>
          <a:p>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762000"/>
          </a:xfrm>
        </p:spPr>
        <p:txBody>
          <a:bodyPr>
            <a:normAutofit fontScale="90000"/>
          </a:bodyPr>
          <a:lstStyle/>
          <a:p>
            <a:pPr>
              <a:defRPr/>
            </a:pPr>
            <a:r>
              <a:rPr lang="en-US" dirty="0"/>
              <a:t>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b="1" dirty="0"/>
              <a:t/>
            </a:r>
            <a:br>
              <a:rPr lang="en-US" b="1" dirty="0"/>
            </a:br>
            <a:r>
              <a:rPr lang="en-US" b="1" dirty="0"/>
              <a:t>           </a:t>
            </a:r>
            <a:r>
              <a:rPr lang="en-US" b="1" dirty="0" smtClean="0"/>
              <a:t/>
            </a:r>
            <a:br>
              <a:rPr lang="en-US" b="1" dirty="0" smtClean="0"/>
            </a:br>
            <a:r>
              <a:rPr lang="en-US" b="1" dirty="0" smtClean="0"/>
              <a:t>                     Keys </a:t>
            </a:r>
            <a:r>
              <a:rPr lang="en-US" b="1" dirty="0"/>
              <a:t>to Chapter Growth</a:t>
            </a:r>
          </a:p>
        </p:txBody>
      </p:sp>
      <p:pic>
        <p:nvPicPr>
          <p:cNvPr id="33795" name="Content Placeholder 3" descr="leaky-bucket-constantinosz-shutterstock_160355549.jpg"/>
          <p:cNvPicPr>
            <a:picLocks noGrp="1" noChangeAspect="1"/>
          </p:cNvPicPr>
          <p:nvPr>
            <p:ph idx="1"/>
          </p:nvPr>
        </p:nvPicPr>
        <p:blipFill>
          <a:blip r:embed="rId2" cstate="print"/>
          <a:srcRect/>
          <a:stretch>
            <a:fillRect/>
          </a:stretch>
        </p:blipFill>
        <p:spPr>
          <a:xfrm>
            <a:off x="3352800" y="228600"/>
            <a:ext cx="5087938" cy="2362200"/>
          </a:xfrm>
        </p:spPr>
      </p:pic>
      <p:sp>
        <p:nvSpPr>
          <p:cNvPr id="33796" name="TextBox 4"/>
          <p:cNvSpPr txBox="1">
            <a:spLocks noChangeArrowheads="1"/>
          </p:cNvSpPr>
          <p:nvPr/>
        </p:nvSpPr>
        <p:spPr bwMode="auto">
          <a:xfrm>
            <a:off x="2895600" y="3810000"/>
            <a:ext cx="5943600" cy="1446213"/>
          </a:xfrm>
          <a:prstGeom prst="rect">
            <a:avLst/>
          </a:prstGeom>
          <a:noFill/>
          <a:ln w="9525">
            <a:noFill/>
            <a:miter lim="800000"/>
            <a:headEnd/>
            <a:tailEnd/>
          </a:ln>
        </p:spPr>
        <p:txBody>
          <a:bodyPr>
            <a:spAutoFit/>
          </a:bodyPr>
          <a:lstStyle/>
          <a:p>
            <a:endParaRPr lang="en-US" sz="2200"/>
          </a:p>
          <a:p>
            <a:pPr algn="ctr"/>
            <a:r>
              <a:rPr lang="en-US" sz="2200">
                <a:solidFill>
                  <a:srgbClr val="FF0000"/>
                </a:solidFill>
              </a:rPr>
              <a:t>    </a:t>
            </a:r>
            <a:r>
              <a:rPr lang="en-US" sz="2200" b="1">
                <a:solidFill>
                  <a:srgbClr val="FF0000"/>
                </a:solidFill>
              </a:rPr>
              <a:t>Convincing majority of visitors to return by “delivering mission”</a:t>
            </a:r>
          </a:p>
          <a:p>
            <a:endParaRPr lang="en-US" sz="22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0"/>
            <a:ext cx="8229600" cy="1600200"/>
          </a:xfrm>
        </p:spPr>
        <p:txBody>
          <a:bodyPr/>
          <a:lstStyle/>
          <a:p>
            <a:r>
              <a:rPr lang="en-US" smtClean="0"/>
              <a:t>		Chapter Health Monitor</a:t>
            </a:r>
          </a:p>
        </p:txBody>
      </p:sp>
      <p:pic>
        <p:nvPicPr>
          <p:cNvPr id="34819" name="Picture 4" descr="medical-checkup-14336727.jpg"/>
          <p:cNvPicPr>
            <a:picLocks noChangeAspect="1"/>
          </p:cNvPicPr>
          <p:nvPr/>
        </p:nvPicPr>
        <p:blipFill>
          <a:blip r:embed="rId2" cstate="print"/>
          <a:srcRect/>
          <a:stretch>
            <a:fillRect/>
          </a:stretch>
        </p:blipFill>
        <p:spPr bwMode="auto">
          <a:xfrm>
            <a:off x="338138" y="152400"/>
            <a:ext cx="1752600" cy="1733550"/>
          </a:xfrm>
          <a:prstGeom prst="rect">
            <a:avLst/>
          </a:prstGeom>
          <a:noFill/>
          <a:ln w="9525">
            <a:noFill/>
            <a:miter lim="800000"/>
            <a:headEnd/>
            <a:tailEnd/>
          </a:ln>
        </p:spPr>
      </p:pic>
      <p:graphicFrame>
        <p:nvGraphicFramePr>
          <p:cNvPr id="7" name="Content Placeholder 6"/>
          <p:cNvGraphicFramePr>
            <a:graphicFrameLocks noGrp="1"/>
          </p:cNvGraphicFramePr>
          <p:nvPr>
            <p:ph idx="1"/>
          </p:nvPr>
        </p:nvGraphicFramePr>
        <p:xfrm>
          <a:off x="3048000" y="1858963"/>
          <a:ext cx="5638800" cy="3383280"/>
        </p:xfrm>
        <a:graphic>
          <a:graphicData uri="http://schemas.openxmlformats.org/drawingml/2006/table">
            <a:tbl>
              <a:tblPr firstRow="1" bandRow="1">
                <a:tableStyleId>{5C22544A-7EE6-4342-B048-85BDC9FD1C3A}</a:tableStyleId>
              </a:tblPr>
              <a:tblGrid>
                <a:gridCol w="2819400"/>
                <a:gridCol w="2819400"/>
              </a:tblGrid>
              <a:tr h="164011">
                <a:tc>
                  <a:txBody>
                    <a:bodyPr/>
                    <a:lstStyle/>
                    <a:p>
                      <a:r>
                        <a:rPr lang="en-US" dirty="0" smtClean="0"/>
                        <a:t>Health Factor</a:t>
                      </a:r>
                      <a:endParaRPr lang="en-US" dirty="0"/>
                    </a:p>
                  </a:txBody>
                  <a:tcPr/>
                </a:tc>
                <a:tc>
                  <a:txBody>
                    <a:bodyPr/>
                    <a:lstStyle/>
                    <a:p>
                      <a:r>
                        <a:rPr lang="en-US" dirty="0" smtClean="0"/>
                        <a:t>Measures</a:t>
                      </a:r>
                      <a:endParaRPr lang="en-US" dirty="0"/>
                    </a:p>
                  </a:txBody>
                  <a:tcPr/>
                </a:tc>
              </a:tr>
              <a:tr h="164011">
                <a:tc>
                  <a:txBody>
                    <a:bodyPr/>
                    <a:lstStyle/>
                    <a:p>
                      <a:r>
                        <a:rPr lang="en-US" sz="1800" dirty="0" smtClean="0"/>
                        <a:t>Number of first time visitors per meeting </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 </a:t>
                      </a:r>
                      <a:r>
                        <a:rPr lang="en-US" sz="1800" b="1" dirty="0" smtClean="0">
                          <a:solidFill>
                            <a:srgbClr val="0000FF"/>
                          </a:solidFill>
                        </a:rPr>
                        <a:t>Programs’ Appeal   Promotion Effectiveness</a:t>
                      </a:r>
                    </a:p>
                  </a:txBody>
                  <a:tcPr/>
                </a:tc>
              </a:tr>
              <a:tr h="164011">
                <a:tc>
                  <a:txBody>
                    <a:bodyPr/>
                    <a:lstStyle/>
                    <a:p>
                      <a:r>
                        <a:rPr lang="en-US" sz="1800" dirty="0" smtClean="0"/>
                        <a:t>% who return to chapter meetings</a:t>
                      </a:r>
                      <a:endParaRPr lang="en-US" dirty="0"/>
                    </a:p>
                  </a:txBody>
                  <a:tcPr/>
                </a:tc>
                <a:tc>
                  <a:txBody>
                    <a:bodyPr/>
                    <a:lstStyle/>
                    <a:p>
                      <a:r>
                        <a:rPr lang="en-US" sz="1800" b="1" dirty="0" smtClean="0">
                          <a:solidFill>
                            <a:srgbClr val="0000FF"/>
                          </a:solidFill>
                        </a:rPr>
                        <a:t>Overall Program Delivery </a:t>
                      </a:r>
                      <a:endParaRPr lang="en-US" dirty="0"/>
                    </a:p>
                  </a:txBody>
                  <a:tcPr/>
                </a:tc>
              </a:tr>
              <a:tr h="164011">
                <a:tc>
                  <a:txBody>
                    <a:bodyPr/>
                    <a:lstStyle/>
                    <a:p>
                      <a:r>
                        <a:rPr lang="en-US" sz="1800" dirty="0" smtClean="0"/>
                        <a:t>% who become paying, active members</a:t>
                      </a:r>
                      <a:endParaRPr lang="en-US" dirty="0"/>
                    </a:p>
                  </a:txBody>
                  <a:tcPr/>
                </a:tc>
                <a:tc>
                  <a:txBody>
                    <a:bodyPr/>
                    <a:lstStyle/>
                    <a:p>
                      <a:r>
                        <a:rPr lang="en-US" sz="1800" b="1" dirty="0" smtClean="0">
                          <a:solidFill>
                            <a:srgbClr val="0000FF"/>
                          </a:solidFill>
                        </a:rPr>
                        <a:t>Value, Message Effectiveness</a:t>
                      </a:r>
                      <a:endParaRPr lang="en-US" dirty="0"/>
                    </a:p>
                  </a:txBody>
                  <a:tcPr/>
                </a:tc>
              </a:tr>
              <a:tr h="164011">
                <a:tc>
                  <a:txBody>
                    <a:bodyPr/>
                    <a:lstStyle/>
                    <a:p>
                      <a:r>
                        <a:rPr lang="en-US" sz="1800" dirty="0" smtClean="0"/>
                        <a:t>% who become volunteers</a:t>
                      </a:r>
                      <a:endParaRPr lang="en-US" dirty="0"/>
                    </a:p>
                  </a:txBody>
                  <a:tcPr/>
                </a:tc>
                <a:tc>
                  <a:txBody>
                    <a:bodyPr/>
                    <a:lstStyle/>
                    <a:p>
                      <a:r>
                        <a:rPr lang="en-US" sz="1800" b="1" dirty="0" smtClean="0">
                          <a:solidFill>
                            <a:srgbClr val="0000FF"/>
                          </a:solidFill>
                        </a:rPr>
                        <a:t>Leadership Effectiveness</a:t>
                      </a:r>
                      <a:endParaRPr lang="en-US" dirty="0"/>
                    </a:p>
                  </a:txBody>
                  <a:tcPr/>
                </a:tc>
              </a:tr>
              <a:tr h="164011">
                <a:tc>
                  <a:txBody>
                    <a:bodyPr/>
                    <a:lstStyle/>
                    <a:p>
                      <a:r>
                        <a:rPr lang="en-US" sz="1800" dirty="0" smtClean="0"/>
                        <a:t>% who become leaders</a:t>
                      </a:r>
                      <a:endParaRPr lang="en-US" dirty="0"/>
                    </a:p>
                  </a:txBody>
                  <a:tcPr/>
                </a:tc>
                <a:tc>
                  <a:txBody>
                    <a:bodyPr/>
                    <a:lstStyle/>
                    <a:p>
                      <a:r>
                        <a:rPr lang="en-US" sz="1800" b="1" dirty="0" smtClean="0">
                          <a:solidFill>
                            <a:srgbClr val="0000FF"/>
                          </a:solidFill>
                        </a:rPr>
                        <a:t>Leadership Effectiveness</a:t>
                      </a:r>
                      <a:endParaRPr lang="en-US" dirty="0"/>
                    </a:p>
                  </a:txBody>
                  <a:tcPr/>
                </a:tc>
              </a:tr>
              <a:tr h="164011">
                <a:tc>
                  <a:txBody>
                    <a:bodyPr/>
                    <a:lstStyle/>
                    <a:p>
                      <a:endParaRPr lang="en-US"/>
                    </a:p>
                  </a:txBody>
                  <a:tcPr/>
                </a:tc>
                <a:tc>
                  <a:txBody>
                    <a:bodyPr/>
                    <a:lstStyle/>
                    <a:p>
                      <a:endParaRPr lang="en-US" dirty="0"/>
                    </a:p>
                  </a:txBody>
                  <a:tcPr/>
                </a:tc>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704850"/>
            <a:ext cx="8229600" cy="1143000"/>
          </a:xfrm>
        </p:spPr>
        <p:txBody>
          <a:bodyPr/>
          <a:lstStyle/>
          <a:p>
            <a:r>
              <a:rPr lang="en-US" b="1" smtClean="0"/>
              <a:t>		Welcome Strategy</a:t>
            </a:r>
          </a:p>
        </p:txBody>
      </p:sp>
      <p:pic>
        <p:nvPicPr>
          <p:cNvPr id="35843" name="Picture 4" descr="Handshake-Mentor_Big.png"/>
          <p:cNvPicPr>
            <a:picLocks noChangeAspect="1"/>
          </p:cNvPicPr>
          <p:nvPr/>
        </p:nvPicPr>
        <p:blipFill>
          <a:blip r:embed="rId2" cstate="print"/>
          <a:srcRect/>
          <a:stretch>
            <a:fillRect/>
          </a:stretch>
        </p:blipFill>
        <p:spPr bwMode="auto">
          <a:xfrm>
            <a:off x="3657600" y="2209800"/>
            <a:ext cx="3733800" cy="327660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1752600" y="0"/>
            <a:ext cx="6248400" cy="1143000"/>
          </a:xfrm>
        </p:spPr>
        <p:txBody>
          <a:bodyPr/>
          <a:lstStyle/>
          <a:p>
            <a:r>
              <a:rPr lang="en-US" smtClean="0"/>
              <a:t>	</a:t>
            </a:r>
            <a:r>
              <a:rPr lang="en-US" b="1" smtClean="0">
                <a:solidFill>
                  <a:srgbClr val="000000"/>
                </a:solidFill>
              </a:rPr>
              <a:t>1st</a:t>
            </a:r>
            <a:r>
              <a:rPr lang="en-US" b="1" smtClean="0"/>
              <a:t> Visit / Impressions</a:t>
            </a:r>
          </a:p>
        </p:txBody>
      </p:sp>
      <p:pic>
        <p:nvPicPr>
          <p:cNvPr id="36867" name="Picture 3" descr="Welcome Kit.jpg"/>
          <p:cNvPicPr>
            <a:picLocks noChangeAspect="1"/>
          </p:cNvPicPr>
          <p:nvPr/>
        </p:nvPicPr>
        <p:blipFill>
          <a:blip r:embed="rId2" cstate="print"/>
          <a:srcRect/>
          <a:stretch>
            <a:fillRect/>
          </a:stretch>
        </p:blipFill>
        <p:spPr bwMode="auto">
          <a:xfrm>
            <a:off x="3395663" y="1292225"/>
            <a:ext cx="4605337" cy="2898775"/>
          </a:xfrm>
          <a:prstGeom prst="rect">
            <a:avLst/>
          </a:prstGeom>
          <a:noFill/>
          <a:ln w="9525">
            <a:noFill/>
            <a:miter lim="800000"/>
            <a:headEnd/>
            <a:tailEnd/>
          </a:ln>
        </p:spPr>
      </p:pic>
      <p:sp>
        <p:nvSpPr>
          <p:cNvPr id="36868" name="TextBox 4"/>
          <p:cNvSpPr txBox="1">
            <a:spLocks noChangeArrowheads="1"/>
          </p:cNvSpPr>
          <p:nvPr/>
        </p:nvSpPr>
        <p:spPr bwMode="auto">
          <a:xfrm>
            <a:off x="2743200" y="4572000"/>
            <a:ext cx="6172200" cy="1077913"/>
          </a:xfrm>
          <a:prstGeom prst="rect">
            <a:avLst/>
          </a:prstGeom>
          <a:noFill/>
          <a:ln w="9525">
            <a:noFill/>
            <a:miter lim="800000"/>
            <a:headEnd/>
            <a:tailEnd/>
          </a:ln>
        </p:spPr>
        <p:txBody>
          <a:bodyPr>
            <a:spAutoFit/>
          </a:bodyPr>
          <a:lstStyle/>
          <a:p>
            <a:endParaRPr lang="en-US" sz="3200"/>
          </a:p>
          <a:p>
            <a:r>
              <a:rPr lang="en-US" sz="3200"/>
              <a:t>     What works? What doesn’t?</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457200" y="-152400"/>
            <a:ext cx="8229600" cy="1371600"/>
          </a:xfrm>
        </p:spPr>
        <p:txBody>
          <a:bodyPr/>
          <a:lstStyle/>
          <a:p>
            <a:r>
              <a:rPr lang="en-US" b="1" smtClean="0">
                <a:solidFill>
                  <a:srgbClr val="000000"/>
                </a:solidFill>
              </a:rPr>
              <a:t>First Time Visitor’s State of Mind</a:t>
            </a:r>
          </a:p>
        </p:txBody>
      </p:sp>
      <p:sp>
        <p:nvSpPr>
          <p:cNvPr id="3" name="Content Placeholder 2"/>
          <p:cNvSpPr>
            <a:spLocks noGrp="1"/>
          </p:cNvSpPr>
          <p:nvPr>
            <p:ph idx="1"/>
          </p:nvPr>
        </p:nvSpPr>
        <p:spPr>
          <a:xfrm>
            <a:off x="304800" y="990600"/>
            <a:ext cx="8229600" cy="4953000"/>
          </a:xfrm>
        </p:spPr>
        <p:txBody>
          <a:bodyPr>
            <a:normAutofit fontScale="77500" lnSpcReduction="20000"/>
          </a:bodyPr>
          <a:lstStyle/>
          <a:p>
            <a:pPr>
              <a:buFont typeface="Arial" charset="0"/>
              <a:buChar char="•"/>
              <a:defRPr/>
            </a:pPr>
            <a:r>
              <a:rPr lang="en-US" b="1" dirty="0"/>
              <a:t>Very Anxious</a:t>
            </a:r>
          </a:p>
          <a:p>
            <a:pPr lvl="1">
              <a:buFont typeface="Arial" charset="0"/>
              <a:buChar char="–"/>
              <a:defRPr/>
            </a:pPr>
            <a:r>
              <a:rPr lang="en-US" sz="3000" dirty="0"/>
              <a:t>Cannot hear well at home/ meetings</a:t>
            </a:r>
          </a:p>
          <a:p>
            <a:pPr lvl="1">
              <a:buFont typeface="Arial" charset="0"/>
              <a:buChar char="–"/>
              <a:defRPr/>
            </a:pPr>
            <a:r>
              <a:rPr lang="en-US" sz="3000" dirty="0"/>
              <a:t>Peer pressure to get resolution</a:t>
            </a:r>
          </a:p>
          <a:p>
            <a:pPr lvl="1">
              <a:buFont typeface="Arial" charset="0"/>
              <a:buChar char="–"/>
              <a:defRPr/>
            </a:pPr>
            <a:r>
              <a:rPr lang="en-US" sz="3000" dirty="0"/>
              <a:t>What kind of “support meeting” to expect?</a:t>
            </a:r>
          </a:p>
          <a:p>
            <a:pPr>
              <a:buFont typeface="Arial" charset="0"/>
              <a:buChar char="•"/>
              <a:defRPr/>
            </a:pPr>
            <a:r>
              <a:rPr lang="en-US" b="1" dirty="0"/>
              <a:t>Has a need</a:t>
            </a:r>
          </a:p>
          <a:p>
            <a:pPr lvl="1">
              <a:buFont typeface="Arial" charset="0"/>
              <a:buChar char="–"/>
              <a:defRPr/>
            </a:pPr>
            <a:r>
              <a:rPr lang="en-US" sz="3000" dirty="0"/>
              <a:t>Needs to improve hearing</a:t>
            </a:r>
          </a:p>
          <a:p>
            <a:pPr lvl="1">
              <a:buFont typeface="Arial" charset="0"/>
              <a:buChar char="–"/>
              <a:defRPr/>
            </a:pPr>
            <a:r>
              <a:rPr lang="en-US" sz="3000" dirty="0"/>
              <a:t>Not happy with hearing aid/treatment</a:t>
            </a:r>
          </a:p>
          <a:p>
            <a:pPr lvl="1">
              <a:buFont typeface="Arial" charset="0"/>
              <a:buChar char="–"/>
              <a:defRPr/>
            </a:pPr>
            <a:r>
              <a:rPr lang="en-US" sz="3000" dirty="0"/>
              <a:t>Confused about options/best choice</a:t>
            </a:r>
            <a:endParaRPr lang="en-US" sz="3200" dirty="0"/>
          </a:p>
          <a:p>
            <a:pPr>
              <a:buFont typeface="Arial" charset="0"/>
              <a:buChar char="•"/>
              <a:defRPr/>
            </a:pPr>
            <a:r>
              <a:rPr lang="en-US" b="1" dirty="0"/>
              <a:t>Hung up about</a:t>
            </a:r>
            <a:r>
              <a:rPr lang="en-US" dirty="0"/>
              <a:t>:</a:t>
            </a:r>
          </a:p>
          <a:p>
            <a:pPr lvl="1">
              <a:buFont typeface="Arial" charset="0"/>
              <a:buChar char="–"/>
              <a:defRPr/>
            </a:pPr>
            <a:r>
              <a:rPr lang="en-US" sz="3000" dirty="0"/>
              <a:t>Stigma	 </a:t>
            </a:r>
          </a:p>
          <a:p>
            <a:pPr lvl="1">
              <a:buFont typeface="Arial" charset="0"/>
              <a:buChar char="–"/>
              <a:defRPr/>
            </a:pPr>
            <a:r>
              <a:rPr lang="en-US" sz="3000" dirty="0"/>
              <a:t>Cost $$$</a:t>
            </a:r>
          </a:p>
          <a:p>
            <a:pPr lvl="1">
              <a:buFont typeface="Arial" charset="0"/>
              <a:buChar char="–"/>
              <a:defRPr/>
            </a:pPr>
            <a:r>
              <a:rPr lang="en-US" sz="3000" dirty="0"/>
              <a:t>Which hearing aid?</a:t>
            </a:r>
          </a:p>
          <a:p>
            <a:pPr lvl="1">
              <a:buFont typeface="Arial" charset="0"/>
              <a:buChar char="–"/>
              <a:defRPr/>
            </a:pPr>
            <a:r>
              <a:rPr lang="en-US" sz="3000" dirty="0"/>
              <a:t>Who to see? </a:t>
            </a:r>
          </a:p>
        </p:txBody>
      </p:sp>
      <p:pic>
        <p:nvPicPr>
          <p:cNvPr id="37892" name="Picture 3" descr="worried_old_man_300x300_istock_0.jpg"/>
          <p:cNvPicPr>
            <a:picLocks noChangeAspect="1"/>
          </p:cNvPicPr>
          <p:nvPr/>
        </p:nvPicPr>
        <p:blipFill>
          <a:blip r:embed="rId2" cstate="print"/>
          <a:srcRect/>
          <a:stretch>
            <a:fillRect/>
          </a:stretch>
        </p:blipFill>
        <p:spPr bwMode="auto">
          <a:xfrm>
            <a:off x="7253288" y="1219200"/>
            <a:ext cx="1509712" cy="1414463"/>
          </a:xfrm>
          <a:prstGeom prst="rect">
            <a:avLst/>
          </a:prstGeom>
          <a:noFill/>
          <a:ln w="9525">
            <a:noFill/>
            <a:miter lim="800000"/>
            <a:headEnd/>
            <a:tailEnd/>
          </a:ln>
        </p:spPr>
      </p:pic>
      <p:pic>
        <p:nvPicPr>
          <p:cNvPr id="37893" name="Picture 4" descr="t1larg.worry.choice.jpg"/>
          <p:cNvPicPr>
            <a:picLocks noChangeAspect="1"/>
          </p:cNvPicPr>
          <p:nvPr/>
        </p:nvPicPr>
        <p:blipFill>
          <a:blip r:embed="rId3" cstate="print"/>
          <a:srcRect/>
          <a:stretch>
            <a:fillRect/>
          </a:stretch>
        </p:blipFill>
        <p:spPr bwMode="auto">
          <a:xfrm>
            <a:off x="6324600" y="3048000"/>
            <a:ext cx="2057400" cy="1524000"/>
          </a:xfrm>
          <a:prstGeom prst="rect">
            <a:avLst/>
          </a:prstGeom>
          <a:noFill/>
          <a:ln w="9525">
            <a:noFill/>
            <a:miter lim="800000"/>
            <a:headEnd/>
            <a:tailEnd/>
          </a:ln>
        </p:spPr>
      </p:pic>
      <p:pic>
        <p:nvPicPr>
          <p:cNvPr id="37894" name="Picture 5" descr="confusion.jpg"/>
          <p:cNvPicPr>
            <a:picLocks noChangeAspect="1"/>
          </p:cNvPicPr>
          <p:nvPr/>
        </p:nvPicPr>
        <p:blipFill>
          <a:blip r:embed="rId4" cstate="print"/>
          <a:srcRect/>
          <a:stretch>
            <a:fillRect/>
          </a:stretch>
        </p:blipFill>
        <p:spPr bwMode="auto">
          <a:xfrm>
            <a:off x="4114800" y="4343400"/>
            <a:ext cx="2057400" cy="160020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smtClean="0"/>
              <a:t>Greeting Strategy</a:t>
            </a:r>
          </a:p>
        </p:txBody>
      </p:sp>
      <p:sp>
        <p:nvSpPr>
          <p:cNvPr id="38915" name="Content Placeholder 3"/>
          <p:cNvSpPr>
            <a:spLocks noGrp="1"/>
          </p:cNvSpPr>
          <p:nvPr>
            <p:ph sz="half" idx="2"/>
          </p:nvPr>
        </p:nvSpPr>
        <p:spPr>
          <a:xfrm>
            <a:off x="4800600" y="1295400"/>
            <a:ext cx="4038600" cy="4525963"/>
          </a:xfrm>
        </p:spPr>
        <p:txBody>
          <a:bodyPr/>
          <a:lstStyle/>
          <a:p>
            <a:r>
              <a:rPr lang="en-US" smtClean="0"/>
              <a:t>Warm Greeter</a:t>
            </a:r>
          </a:p>
          <a:p>
            <a:r>
              <a:rPr lang="en-US" smtClean="0"/>
              <a:t>Information Table</a:t>
            </a:r>
          </a:p>
          <a:p>
            <a:r>
              <a:rPr lang="en-US" smtClean="0"/>
              <a:t>Sign-in Sheet</a:t>
            </a:r>
          </a:p>
          <a:p>
            <a:r>
              <a:rPr lang="en-US" smtClean="0"/>
              <a:t>Welcome “Kit”</a:t>
            </a:r>
          </a:p>
          <a:p>
            <a:r>
              <a:rPr lang="en-US" smtClean="0"/>
              <a:t>Coded Name Tag</a:t>
            </a:r>
          </a:p>
          <a:p>
            <a:r>
              <a:rPr lang="en-US" smtClean="0"/>
              <a:t>Leader Greeting</a:t>
            </a:r>
          </a:p>
          <a:p>
            <a:r>
              <a:rPr lang="en-US" smtClean="0"/>
              <a:t>Ready for Common Questions</a:t>
            </a:r>
          </a:p>
        </p:txBody>
      </p:sp>
      <p:pic>
        <p:nvPicPr>
          <p:cNvPr id="38916" name="Content Placeholder 4" descr="welcome_friends.jpg"/>
          <p:cNvPicPr>
            <a:picLocks noGrp="1" noChangeAspect="1"/>
          </p:cNvPicPr>
          <p:nvPr>
            <p:ph sz="half" idx="1"/>
          </p:nvPr>
        </p:nvPicPr>
        <p:blipFill>
          <a:blip r:embed="rId2" cstate="print"/>
          <a:srcRect/>
          <a:stretch>
            <a:fillRect/>
          </a:stretch>
        </p:blipFill>
        <p:spPr>
          <a:xfrm rot="1261866">
            <a:off x="722313" y="1520825"/>
            <a:ext cx="4105275" cy="1622425"/>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smtClean="0"/>
              <a:t>Information Table</a:t>
            </a:r>
          </a:p>
        </p:txBody>
      </p:sp>
      <p:sp>
        <p:nvSpPr>
          <p:cNvPr id="39939" name="Content Placeholder 3"/>
          <p:cNvSpPr>
            <a:spLocks noGrp="1"/>
          </p:cNvSpPr>
          <p:nvPr>
            <p:ph sz="half" idx="2"/>
          </p:nvPr>
        </p:nvSpPr>
        <p:spPr>
          <a:xfrm>
            <a:off x="4648200" y="1219200"/>
            <a:ext cx="4038600" cy="4906963"/>
          </a:xfrm>
        </p:spPr>
        <p:txBody>
          <a:bodyPr/>
          <a:lstStyle/>
          <a:p>
            <a:r>
              <a:rPr lang="en-US" sz="2000" b="1" smtClean="0"/>
              <a:t>Branded as an HLAA Chapter </a:t>
            </a:r>
            <a:r>
              <a:rPr lang="en-US" sz="2000" b="1" smtClean="0">
                <a:solidFill>
                  <a:srgbClr val="FF0000"/>
                </a:solidFill>
              </a:rPr>
              <a:t>#</a:t>
            </a:r>
          </a:p>
          <a:p>
            <a:r>
              <a:rPr lang="en-US" sz="2000" b="1" smtClean="0"/>
              <a:t>Welcome Flyer</a:t>
            </a:r>
          </a:p>
          <a:p>
            <a:pPr lvl="1"/>
            <a:r>
              <a:rPr lang="en-US" sz="2000" smtClean="0"/>
              <a:t>Mission</a:t>
            </a:r>
          </a:p>
          <a:p>
            <a:pPr lvl="1"/>
            <a:r>
              <a:rPr lang="en-US" sz="2000" smtClean="0"/>
              <a:t>When Meets</a:t>
            </a:r>
          </a:p>
          <a:p>
            <a:pPr lvl="1"/>
            <a:r>
              <a:rPr lang="en-US" sz="2000" smtClean="0"/>
              <a:t>Where Meets</a:t>
            </a:r>
          </a:p>
          <a:p>
            <a:pPr lvl="1"/>
            <a:r>
              <a:rPr lang="en-US" sz="2000" smtClean="0"/>
              <a:t>Support &amp; Information Contacts </a:t>
            </a:r>
          </a:p>
          <a:p>
            <a:r>
              <a:rPr lang="en-US" sz="2000" b="1" smtClean="0"/>
              <a:t>Next Meeting Flyer</a:t>
            </a:r>
          </a:p>
          <a:p>
            <a:r>
              <a:rPr lang="en-US" sz="2000" b="1" smtClean="0"/>
              <a:t>Access in the community flyer</a:t>
            </a:r>
          </a:p>
          <a:p>
            <a:r>
              <a:rPr lang="en-US" sz="2000" b="1" smtClean="0"/>
              <a:t>Hearing Loss Magazine </a:t>
            </a:r>
            <a:r>
              <a:rPr lang="en-US" sz="2000" b="1" smtClean="0">
                <a:solidFill>
                  <a:srgbClr val="FF0000"/>
                </a:solidFill>
              </a:rPr>
              <a:t># </a:t>
            </a:r>
            <a:r>
              <a:rPr lang="en-US" sz="2000" b="1" smtClean="0"/>
              <a:t>w/chapter label on front</a:t>
            </a:r>
          </a:p>
          <a:p>
            <a:r>
              <a:rPr lang="en-US" sz="2000" b="1" smtClean="0"/>
              <a:t>Other HLAA flyers </a:t>
            </a:r>
            <a:r>
              <a:rPr lang="en-US" sz="2000" b="1" smtClean="0">
                <a:solidFill>
                  <a:srgbClr val="FF0000"/>
                </a:solidFill>
              </a:rPr>
              <a:t>#</a:t>
            </a:r>
          </a:p>
          <a:p>
            <a:pPr>
              <a:buFont typeface="Arial" pitchFamily="34" charset="0"/>
              <a:buNone/>
            </a:pPr>
            <a:endParaRPr lang="en-US" smtClean="0"/>
          </a:p>
        </p:txBody>
      </p:sp>
      <p:pic>
        <p:nvPicPr>
          <p:cNvPr id="39940" name="Content Placeholder 4" descr="web_shop_page.jpg"/>
          <p:cNvPicPr>
            <a:picLocks noGrp="1" noChangeAspect="1"/>
          </p:cNvPicPr>
          <p:nvPr>
            <p:ph sz="half" idx="1"/>
          </p:nvPr>
        </p:nvPicPr>
        <p:blipFill>
          <a:blip r:embed="rId2" cstate="print"/>
          <a:srcRect/>
          <a:stretch>
            <a:fillRect/>
          </a:stretch>
        </p:blipFill>
        <p:spPr>
          <a:xfrm>
            <a:off x="0" y="609600"/>
            <a:ext cx="2535238" cy="1600200"/>
          </a:xfrm>
        </p:spPr>
      </p:pic>
      <p:sp>
        <p:nvSpPr>
          <p:cNvPr id="39941" name="Rectangle 6"/>
          <p:cNvSpPr>
            <a:spLocks noChangeArrowheads="1"/>
          </p:cNvSpPr>
          <p:nvPr/>
        </p:nvSpPr>
        <p:spPr bwMode="auto">
          <a:xfrm>
            <a:off x="1744663" y="2478088"/>
            <a:ext cx="2979737" cy="646112"/>
          </a:xfrm>
          <a:prstGeom prst="rect">
            <a:avLst/>
          </a:prstGeom>
          <a:noFill/>
          <a:ln w="9525">
            <a:noFill/>
            <a:miter lim="800000"/>
            <a:headEnd/>
            <a:tailEnd/>
          </a:ln>
        </p:spPr>
        <p:txBody>
          <a:bodyPr>
            <a:spAutoFit/>
          </a:bodyPr>
          <a:lstStyle/>
          <a:p>
            <a:r>
              <a:rPr lang="en-US" b="1">
                <a:solidFill>
                  <a:srgbClr val="FF0000"/>
                </a:solidFill>
              </a:rPr>
              <a:t># denotes available from HLAA Online Store</a:t>
            </a: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533400"/>
            <a:ext cx="8229600" cy="5314950"/>
          </a:xfrm>
        </p:spPr>
        <p:txBody>
          <a:bodyPr/>
          <a:lstStyle/>
          <a:p>
            <a:r>
              <a:rPr lang="en-US" sz="10700" b="1" smtClean="0"/>
              <a:t>      </a:t>
            </a:r>
            <a:br>
              <a:rPr lang="en-US" sz="10700" b="1" smtClean="0"/>
            </a:br>
            <a:r>
              <a:rPr lang="en-US" sz="10700" b="1" smtClean="0"/>
              <a:t/>
            </a:r>
            <a:br>
              <a:rPr lang="en-US" sz="10700" b="1" smtClean="0"/>
            </a:br>
            <a:r>
              <a:rPr lang="en-US" sz="10700" b="1" smtClean="0"/>
              <a:t>		 Agenda</a:t>
            </a:r>
          </a:p>
        </p:txBody>
      </p:sp>
      <p:pic>
        <p:nvPicPr>
          <p:cNvPr id="6147" name="Picture 3" descr="Alex Talks.jpg"/>
          <p:cNvPicPr>
            <a:picLocks noChangeAspect="1"/>
          </p:cNvPicPr>
          <p:nvPr/>
        </p:nvPicPr>
        <p:blipFill>
          <a:blip r:embed="rId2" cstate="print"/>
          <a:srcRect/>
          <a:stretch>
            <a:fillRect/>
          </a:stretch>
        </p:blipFill>
        <p:spPr bwMode="auto">
          <a:xfrm>
            <a:off x="3124200" y="381000"/>
            <a:ext cx="3206750" cy="3505200"/>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228600" y="609600"/>
            <a:ext cx="3657600" cy="1905000"/>
          </a:xfrm>
        </p:spPr>
        <p:txBody>
          <a:bodyPr/>
          <a:lstStyle/>
          <a:p>
            <a:r>
              <a:rPr lang="en-US" b="1" smtClean="0">
                <a:solidFill>
                  <a:srgbClr val="000000"/>
                </a:solidFill>
              </a:rPr>
              <a:t>Welcome </a:t>
            </a:r>
            <a:br>
              <a:rPr lang="en-US" b="1" smtClean="0">
                <a:solidFill>
                  <a:srgbClr val="000000"/>
                </a:solidFill>
              </a:rPr>
            </a:br>
            <a:r>
              <a:rPr lang="en-US" b="1" smtClean="0">
                <a:solidFill>
                  <a:srgbClr val="000000"/>
                </a:solidFill>
              </a:rPr>
              <a:t>Flyer </a:t>
            </a:r>
            <a:br>
              <a:rPr lang="en-US" b="1" smtClean="0">
                <a:solidFill>
                  <a:srgbClr val="000000"/>
                </a:solidFill>
              </a:rPr>
            </a:br>
            <a:r>
              <a:rPr lang="en-US" b="1" smtClean="0">
                <a:solidFill>
                  <a:srgbClr val="000000"/>
                </a:solidFill>
              </a:rPr>
              <a:t>Template</a:t>
            </a:r>
          </a:p>
        </p:txBody>
      </p:sp>
      <p:pic>
        <p:nvPicPr>
          <p:cNvPr id="40963" name="Picture 4" descr="Welcome Flyer Template.pdf"/>
          <p:cNvPicPr>
            <a:picLocks noChangeAspect="1"/>
          </p:cNvPicPr>
          <p:nvPr/>
        </p:nvPicPr>
        <p:blipFill>
          <a:blip r:embed="rId2" cstate="print"/>
          <a:srcRect/>
          <a:stretch>
            <a:fillRect/>
          </a:stretch>
        </p:blipFill>
        <p:spPr bwMode="auto">
          <a:xfrm>
            <a:off x="3841750" y="317500"/>
            <a:ext cx="4845050" cy="5705475"/>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457200" y="0"/>
            <a:ext cx="8229600" cy="914400"/>
          </a:xfrm>
        </p:spPr>
        <p:txBody>
          <a:bodyPr/>
          <a:lstStyle/>
          <a:p>
            <a:r>
              <a:rPr lang="en-US" b="1" smtClean="0">
                <a:solidFill>
                  <a:srgbClr val="000000"/>
                </a:solidFill>
              </a:rPr>
              <a:t> Leaders’ Role to welcome</a:t>
            </a:r>
          </a:p>
        </p:txBody>
      </p:sp>
      <p:sp>
        <p:nvSpPr>
          <p:cNvPr id="3" name="Content Placeholder 2"/>
          <p:cNvSpPr>
            <a:spLocks noGrp="1"/>
          </p:cNvSpPr>
          <p:nvPr>
            <p:ph idx="1"/>
          </p:nvPr>
        </p:nvSpPr>
        <p:spPr>
          <a:xfrm>
            <a:off x="609600" y="914400"/>
            <a:ext cx="8534400" cy="5257800"/>
          </a:xfrm>
        </p:spPr>
        <p:txBody>
          <a:bodyPr>
            <a:normAutofit fontScale="70000" lnSpcReduction="20000"/>
          </a:bodyPr>
          <a:lstStyle/>
          <a:p>
            <a:pPr>
              <a:buFont typeface="Arial" charset="0"/>
              <a:buChar char="•"/>
              <a:defRPr/>
            </a:pPr>
            <a:r>
              <a:rPr lang="en-US" sz="3600" b="1" dirty="0"/>
              <a:t>Welcome</a:t>
            </a:r>
            <a:r>
              <a:rPr lang="en-US" sz="3600" dirty="0"/>
              <a:t> newcomers</a:t>
            </a:r>
          </a:p>
          <a:p>
            <a:pPr>
              <a:buFont typeface="Arial" charset="0"/>
              <a:buChar char="•"/>
              <a:defRPr/>
            </a:pPr>
            <a:endParaRPr lang="en-US" sz="3600" dirty="0"/>
          </a:p>
          <a:p>
            <a:pPr>
              <a:buFont typeface="Arial" charset="0"/>
              <a:buChar char="•"/>
              <a:defRPr/>
            </a:pPr>
            <a:r>
              <a:rPr lang="en-US" sz="3600" dirty="0"/>
              <a:t>Set </a:t>
            </a:r>
            <a:r>
              <a:rPr lang="en-US" sz="3600" b="1" dirty="0"/>
              <a:t>visitor’s expectations </a:t>
            </a:r>
            <a:r>
              <a:rPr lang="en-US" sz="3600" dirty="0"/>
              <a:t>for the session</a:t>
            </a:r>
          </a:p>
          <a:p>
            <a:pPr>
              <a:buFont typeface="Arial" charset="0"/>
              <a:buChar char="•"/>
              <a:defRPr/>
            </a:pPr>
            <a:endParaRPr lang="en-US" sz="3600" dirty="0"/>
          </a:p>
          <a:p>
            <a:pPr>
              <a:buFont typeface="Arial" charset="0"/>
              <a:buChar char="•"/>
              <a:defRPr/>
            </a:pPr>
            <a:r>
              <a:rPr lang="en-US" sz="3600" dirty="0">
                <a:solidFill>
                  <a:srgbClr val="000000"/>
                </a:solidFill>
              </a:rPr>
              <a:t>Address their </a:t>
            </a:r>
            <a:r>
              <a:rPr lang="en-US" sz="3600" dirty="0">
                <a:solidFill>
                  <a:srgbClr val="FF0000"/>
                </a:solidFill>
              </a:rPr>
              <a:t>question</a:t>
            </a:r>
            <a:r>
              <a:rPr lang="en-US" sz="3600" dirty="0">
                <a:solidFill>
                  <a:srgbClr val="000000"/>
                </a:solidFill>
              </a:rPr>
              <a:t>/</a:t>
            </a:r>
            <a:r>
              <a:rPr lang="en-US" sz="3600" b="1" dirty="0">
                <a:solidFill>
                  <a:srgbClr val="008000"/>
                </a:solidFill>
              </a:rPr>
              <a:t>needs</a:t>
            </a:r>
            <a:endParaRPr lang="en-US" sz="3600" dirty="0">
              <a:solidFill>
                <a:srgbClr val="008000"/>
              </a:solidFill>
            </a:endParaRPr>
          </a:p>
          <a:p>
            <a:pPr marL="0" indent="0">
              <a:buFont typeface="Arial" charset="0"/>
              <a:buNone/>
              <a:defRPr/>
            </a:pPr>
            <a:endParaRPr lang="en-US" sz="3600" dirty="0">
              <a:solidFill>
                <a:srgbClr val="000000"/>
              </a:solidFill>
            </a:endParaRPr>
          </a:p>
          <a:p>
            <a:pPr>
              <a:buFont typeface="Arial" charset="0"/>
              <a:buChar char="•"/>
              <a:defRPr/>
            </a:pPr>
            <a:r>
              <a:rPr lang="en-US" sz="3600" dirty="0">
                <a:solidFill>
                  <a:srgbClr val="000000"/>
                </a:solidFill>
              </a:rPr>
              <a:t>Mention any </a:t>
            </a:r>
            <a:r>
              <a:rPr lang="en-US" sz="3600" b="1" dirty="0">
                <a:solidFill>
                  <a:srgbClr val="000000"/>
                </a:solidFill>
              </a:rPr>
              <a:t>upcoming meetings</a:t>
            </a:r>
            <a:r>
              <a:rPr lang="en-US" sz="3600" dirty="0">
                <a:solidFill>
                  <a:srgbClr val="000000"/>
                </a:solidFill>
              </a:rPr>
              <a:t> of interest</a:t>
            </a:r>
          </a:p>
          <a:p>
            <a:pPr>
              <a:buFont typeface="Arial" charset="0"/>
              <a:buChar char="•"/>
              <a:defRPr/>
            </a:pPr>
            <a:endParaRPr lang="en-US" sz="3600" dirty="0">
              <a:solidFill>
                <a:srgbClr val="000000"/>
              </a:solidFill>
            </a:endParaRPr>
          </a:p>
          <a:p>
            <a:pPr>
              <a:buFont typeface="Arial" charset="0"/>
              <a:buChar char="•"/>
              <a:defRPr/>
            </a:pPr>
            <a:r>
              <a:rPr lang="en-US" sz="3600" dirty="0">
                <a:solidFill>
                  <a:srgbClr val="000000"/>
                </a:solidFill>
              </a:rPr>
              <a:t>Introduce them to </a:t>
            </a:r>
            <a:r>
              <a:rPr lang="en-US" sz="3600" b="1" dirty="0">
                <a:solidFill>
                  <a:srgbClr val="000000"/>
                </a:solidFill>
              </a:rPr>
              <a:t>members</a:t>
            </a:r>
            <a:r>
              <a:rPr lang="en-US" sz="3600" dirty="0">
                <a:solidFill>
                  <a:srgbClr val="000000"/>
                </a:solidFill>
              </a:rPr>
              <a:t>/</a:t>
            </a:r>
            <a:r>
              <a:rPr lang="en-US" sz="3600" b="1" dirty="0">
                <a:solidFill>
                  <a:srgbClr val="000000"/>
                </a:solidFill>
              </a:rPr>
              <a:t>mentors/leaders</a:t>
            </a:r>
          </a:p>
          <a:p>
            <a:pPr>
              <a:buFont typeface="Arial" charset="0"/>
              <a:buChar char="•"/>
              <a:defRPr/>
            </a:pPr>
            <a:endParaRPr lang="en-US" sz="3600" dirty="0">
              <a:solidFill>
                <a:srgbClr val="000000"/>
              </a:solidFill>
            </a:endParaRPr>
          </a:p>
          <a:p>
            <a:pPr>
              <a:buFont typeface="Arial" charset="0"/>
              <a:buChar char="•"/>
              <a:defRPr/>
            </a:pPr>
            <a:r>
              <a:rPr lang="en-US" sz="3600" dirty="0"/>
              <a:t>Invite them to connect </a:t>
            </a:r>
            <a:r>
              <a:rPr lang="en-US" sz="3900" b="1" dirty="0">
                <a:solidFill>
                  <a:srgbClr val="000000"/>
                </a:solidFill>
              </a:rPr>
              <a:t>after meeting</a:t>
            </a:r>
          </a:p>
          <a:p>
            <a:pPr>
              <a:buFont typeface="Arial" charset="0"/>
              <a:buChar char="•"/>
              <a:defRPr/>
            </a:pPr>
            <a:endParaRPr lang="en-US" sz="3900" dirty="0"/>
          </a:p>
          <a:p>
            <a:pPr>
              <a:buFont typeface="Arial" charset="0"/>
              <a:buChar char="•"/>
              <a:defRPr/>
            </a:pPr>
            <a:r>
              <a:rPr lang="en-US" sz="3900" dirty="0"/>
              <a:t>Send </a:t>
            </a:r>
            <a:r>
              <a:rPr lang="en-US" sz="3900" b="1" dirty="0"/>
              <a:t>welcome e-letter </a:t>
            </a:r>
            <a:r>
              <a:rPr lang="en-US" sz="3900" dirty="0"/>
              <a:t>after meeting</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2133600" y="76200"/>
            <a:ext cx="6400800" cy="1143000"/>
          </a:xfrm>
        </p:spPr>
        <p:txBody>
          <a:bodyPr/>
          <a:lstStyle/>
          <a:p>
            <a:r>
              <a:rPr lang="en-US" b="1" smtClean="0">
                <a:solidFill>
                  <a:srgbClr val="000000"/>
                </a:solidFill>
              </a:rPr>
              <a:t>Leaders’ Role to Welcome</a:t>
            </a:r>
            <a:endParaRPr lang="en-US" smtClean="0"/>
          </a:p>
        </p:txBody>
      </p:sp>
      <p:sp>
        <p:nvSpPr>
          <p:cNvPr id="43011" name="Content Placeholder 3"/>
          <p:cNvSpPr>
            <a:spLocks noGrp="1"/>
          </p:cNvSpPr>
          <p:nvPr>
            <p:ph sz="half" idx="2"/>
          </p:nvPr>
        </p:nvSpPr>
        <p:spPr>
          <a:xfrm>
            <a:off x="4419600" y="1066800"/>
            <a:ext cx="4267200" cy="4724400"/>
          </a:xfrm>
        </p:spPr>
        <p:txBody>
          <a:bodyPr/>
          <a:lstStyle/>
          <a:p>
            <a:r>
              <a:rPr lang="en-US" sz="2400" b="1" smtClean="0"/>
              <a:t>Welcome</a:t>
            </a:r>
            <a:r>
              <a:rPr lang="en-US" sz="2400" smtClean="0"/>
              <a:t> newcomers</a:t>
            </a:r>
          </a:p>
          <a:p>
            <a:r>
              <a:rPr lang="en-US" sz="2400" smtClean="0"/>
              <a:t>Set </a:t>
            </a:r>
            <a:r>
              <a:rPr lang="en-US" sz="2400" b="1" smtClean="0"/>
              <a:t>visitor’s expectations </a:t>
            </a:r>
            <a:r>
              <a:rPr lang="en-US" sz="2400" smtClean="0"/>
              <a:t>for the session</a:t>
            </a:r>
          </a:p>
          <a:p>
            <a:r>
              <a:rPr lang="en-US" sz="2400" smtClean="0">
                <a:solidFill>
                  <a:srgbClr val="000000"/>
                </a:solidFill>
              </a:rPr>
              <a:t>Address </a:t>
            </a:r>
            <a:r>
              <a:rPr lang="en-US" sz="2400" b="1" smtClean="0">
                <a:solidFill>
                  <a:srgbClr val="FF0000"/>
                </a:solidFill>
              </a:rPr>
              <a:t>questions</a:t>
            </a:r>
            <a:r>
              <a:rPr lang="en-US" sz="2400" smtClean="0">
                <a:solidFill>
                  <a:srgbClr val="000000"/>
                </a:solidFill>
              </a:rPr>
              <a:t>/</a:t>
            </a:r>
            <a:r>
              <a:rPr lang="en-US" sz="2400" b="1" smtClean="0">
                <a:solidFill>
                  <a:srgbClr val="008000"/>
                </a:solidFill>
              </a:rPr>
              <a:t>needs</a:t>
            </a:r>
            <a:endParaRPr lang="en-US" sz="2400" smtClean="0">
              <a:solidFill>
                <a:srgbClr val="008000"/>
              </a:solidFill>
            </a:endParaRPr>
          </a:p>
          <a:p>
            <a:r>
              <a:rPr lang="en-US" sz="2400" smtClean="0">
                <a:solidFill>
                  <a:srgbClr val="000000"/>
                </a:solidFill>
              </a:rPr>
              <a:t>Mention any </a:t>
            </a:r>
            <a:r>
              <a:rPr lang="en-US" sz="2400" b="1" smtClean="0">
                <a:solidFill>
                  <a:srgbClr val="000000"/>
                </a:solidFill>
              </a:rPr>
              <a:t>upcoming meetings</a:t>
            </a:r>
            <a:r>
              <a:rPr lang="en-US" sz="2400" smtClean="0">
                <a:solidFill>
                  <a:srgbClr val="000000"/>
                </a:solidFill>
              </a:rPr>
              <a:t> of interest</a:t>
            </a:r>
          </a:p>
          <a:p>
            <a:r>
              <a:rPr lang="en-US" sz="2400" smtClean="0">
                <a:solidFill>
                  <a:srgbClr val="000000"/>
                </a:solidFill>
              </a:rPr>
              <a:t>Introduce them to </a:t>
            </a:r>
            <a:r>
              <a:rPr lang="en-US" sz="2400" b="1" smtClean="0">
                <a:solidFill>
                  <a:srgbClr val="000000"/>
                </a:solidFill>
              </a:rPr>
              <a:t>members</a:t>
            </a:r>
            <a:r>
              <a:rPr lang="en-US" sz="2400" smtClean="0">
                <a:solidFill>
                  <a:srgbClr val="000000"/>
                </a:solidFill>
              </a:rPr>
              <a:t>/</a:t>
            </a:r>
            <a:r>
              <a:rPr lang="en-US" sz="2400" b="1" smtClean="0">
                <a:solidFill>
                  <a:srgbClr val="000000"/>
                </a:solidFill>
              </a:rPr>
              <a:t>mentors/leaders</a:t>
            </a:r>
          </a:p>
          <a:p>
            <a:r>
              <a:rPr lang="en-US" sz="2400" smtClean="0"/>
              <a:t>Invite them to connect </a:t>
            </a:r>
            <a:r>
              <a:rPr lang="en-US" sz="2400" b="1" smtClean="0">
                <a:solidFill>
                  <a:srgbClr val="000000"/>
                </a:solidFill>
              </a:rPr>
              <a:t>after meeting</a:t>
            </a:r>
          </a:p>
          <a:p>
            <a:r>
              <a:rPr lang="en-US" sz="2400" smtClean="0"/>
              <a:t>Send </a:t>
            </a:r>
            <a:r>
              <a:rPr lang="en-US" sz="2400" b="1" smtClean="0"/>
              <a:t>welcome e-letter </a:t>
            </a:r>
            <a:r>
              <a:rPr lang="en-US" sz="2400" smtClean="0"/>
              <a:t>after meeting</a:t>
            </a:r>
          </a:p>
          <a:p>
            <a:endParaRPr lang="en-US" smtClean="0"/>
          </a:p>
        </p:txBody>
      </p:sp>
      <p:pic>
        <p:nvPicPr>
          <p:cNvPr id="43012" name="Content Placeholder 4" descr="mentor1.png"/>
          <p:cNvPicPr>
            <a:picLocks noGrp="1" noChangeAspect="1"/>
          </p:cNvPicPr>
          <p:nvPr>
            <p:ph sz="half" idx="1"/>
          </p:nvPr>
        </p:nvPicPr>
        <p:blipFill>
          <a:blip r:embed="rId2" cstate="print"/>
          <a:srcRect/>
          <a:stretch>
            <a:fillRect/>
          </a:stretch>
        </p:blipFill>
        <p:spPr>
          <a:xfrm>
            <a:off x="1905000" y="1295400"/>
            <a:ext cx="1828800" cy="1870075"/>
          </a:xfr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457200" y="152400"/>
            <a:ext cx="8229600" cy="1219200"/>
          </a:xfrm>
        </p:spPr>
        <p:txBody>
          <a:bodyPr/>
          <a:lstStyle/>
          <a:p>
            <a:r>
              <a:rPr lang="en-US" b="1" smtClean="0"/>
              <a:t>    Most Common Questions?</a:t>
            </a:r>
          </a:p>
        </p:txBody>
      </p:sp>
      <p:pic>
        <p:nvPicPr>
          <p:cNvPr id="44035" name="Content Placeholder 3" descr="iStock_000011860969Large.jpg"/>
          <p:cNvPicPr>
            <a:picLocks noGrp="1" noChangeAspect="1"/>
          </p:cNvPicPr>
          <p:nvPr>
            <p:ph idx="1"/>
          </p:nvPr>
        </p:nvPicPr>
        <p:blipFill>
          <a:blip r:embed="rId2" cstate="print"/>
          <a:srcRect/>
          <a:stretch>
            <a:fillRect/>
          </a:stretch>
        </p:blipFill>
        <p:spPr>
          <a:xfrm>
            <a:off x="0" y="1143000"/>
            <a:ext cx="9129713" cy="4868863"/>
          </a:xfr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838200"/>
            <a:ext cx="9144000" cy="1858963"/>
          </a:xfrm>
        </p:spPr>
        <p:txBody>
          <a:bodyPr>
            <a:normAutofit fontScale="90000"/>
          </a:bodyPr>
          <a:lstStyle/>
          <a:p>
            <a:pPr>
              <a:defRPr/>
            </a:pPr>
            <a:r>
              <a:rPr lang="en-US" sz="3556" dirty="0"/>
              <a:t/>
            </a:r>
            <a:br>
              <a:rPr lang="en-US" sz="3556" dirty="0"/>
            </a:br>
            <a:r>
              <a:rPr lang="en-US" sz="3556" dirty="0"/>
              <a:t/>
            </a:r>
            <a:br>
              <a:rPr lang="en-US" sz="3556" dirty="0"/>
            </a:br>
            <a:r>
              <a:rPr lang="en-US" sz="3556" dirty="0"/>
              <a:t/>
            </a:r>
            <a:br>
              <a:rPr lang="en-US" sz="3556" dirty="0"/>
            </a:br>
            <a:r>
              <a:rPr lang="en-US" sz="3556" dirty="0"/>
              <a:t/>
            </a:r>
            <a:br>
              <a:rPr lang="en-US" sz="3556" dirty="0"/>
            </a:br>
            <a:r>
              <a:rPr lang="en-US" sz="3556" dirty="0"/>
              <a:t/>
            </a:r>
            <a:br>
              <a:rPr lang="en-US" sz="3556" dirty="0"/>
            </a:br>
            <a:r>
              <a:rPr lang="en-US" sz="3556" dirty="0"/>
              <a:t/>
            </a:r>
            <a:br>
              <a:rPr lang="en-US" sz="3556" dirty="0"/>
            </a:br>
            <a:r>
              <a:rPr lang="en-US" sz="3556" dirty="0"/>
              <a:t/>
            </a:r>
            <a:br>
              <a:rPr lang="en-US" sz="3556" dirty="0"/>
            </a:br>
            <a:r>
              <a:rPr lang="en-US" sz="3556" dirty="0"/>
              <a:t/>
            </a:r>
            <a:br>
              <a:rPr lang="en-US" sz="3556" dirty="0"/>
            </a:br>
            <a:r>
              <a:rPr lang="en-US" sz="3556" dirty="0"/>
              <a:t/>
            </a:r>
            <a:br>
              <a:rPr lang="en-US" sz="3556" dirty="0"/>
            </a:br>
            <a:r>
              <a:rPr lang="en-US" sz="3556" dirty="0" smtClean="0"/>
              <a:t/>
            </a:r>
            <a:br>
              <a:rPr lang="en-US" sz="3556" dirty="0" smtClean="0"/>
            </a:br>
            <a:r>
              <a:rPr lang="en-US" sz="3556" dirty="0" smtClean="0"/>
              <a:t/>
            </a:r>
            <a:br>
              <a:rPr lang="en-US" sz="3556" dirty="0" smtClean="0"/>
            </a:br>
            <a:r>
              <a:rPr lang="en-US" sz="3556" dirty="0" smtClean="0"/>
              <a:t/>
            </a:r>
            <a:br>
              <a:rPr lang="en-US" sz="3556" dirty="0" smtClean="0"/>
            </a:br>
            <a:r>
              <a:rPr lang="en-US" sz="3556" dirty="0" smtClean="0"/>
              <a:t/>
            </a:r>
            <a:br>
              <a:rPr lang="en-US" sz="3556" dirty="0" smtClean="0"/>
            </a:br>
            <a:r>
              <a:rPr lang="en-US" sz="3556" dirty="0"/>
              <a:t/>
            </a:r>
            <a:br>
              <a:rPr lang="en-US" sz="3556" dirty="0"/>
            </a:br>
            <a:r>
              <a:rPr lang="en-US" sz="3556" dirty="0"/>
              <a:t>       			</a:t>
            </a:r>
            <a:r>
              <a:rPr lang="en-US" sz="3556" b="1" dirty="0"/>
              <a:t> </a:t>
            </a:r>
            <a:r>
              <a:rPr lang="en-US" sz="3600" b="1" dirty="0">
                <a:solidFill>
                  <a:srgbClr val="FF0000"/>
                </a:solidFill>
              </a:rPr>
              <a:t>The #1 Question</a:t>
            </a:r>
            <a:r>
              <a:rPr lang="en-US" sz="3556" b="1" dirty="0">
                <a:solidFill>
                  <a:srgbClr val="FF0000"/>
                </a:solidFill>
              </a:rPr>
              <a:t>:</a:t>
            </a:r>
            <a:r>
              <a:rPr lang="en-US" sz="3556" b="1" dirty="0"/>
              <a:t>  </a:t>
            </a:r>
            <a:r>
              <a:rPr lang="en-US" sz="3556" b="1" dirty="0" smtClean="0"/>
              <a:t/>
            </a:r>
            <a:br>
              <a:rPr lang="en-US" sz="3556" b="1" dirty="0" smtClean="0"/>
            </a:br>
            <a:r>
              <a:rPr lang="en-US" sz="3600" b="1" dirty="0" smtClean="0"/>
              <a:t>How </a:t>
            </a:r>
            <a:r>
              <a:rPr lang="en-US" sz="3600" b="1" dirty="0"/>
              <a:t>to get cost of hearing </a:t>
            </a:r>
            <a:r>
              <a:rPr lang="en-US" sz="3600" b="1" dirty="0" smtClean="0"/>
              <a:t>aids </a:t>
            </a:r>
            <a:r>
              <a:rPr lang="en-US" sz="3600" b="1" dirty="0"/>
              <a:t>down? </a:t>
            </a:r>
            <a:br>
              <a:rPr lang="en-US" sz="3600" b="1" dirty="0"/>
            </a:br>
            <a:endParaRPr lang="en-US" sz="3600" b="1" dirty="0"/>
          </a:p>
        </p:txBody>
      </p:sp>
      <p:sp>
        <p:nvSpPr>
          <p:cNvPr id="3" name="Content Placeholder 2"/>
          <p:cNvSpPr>
            <a:spLocks noGrp="1"/>
          </p:cNvSpPr>
          <p:nvPr>
            <p:ph idx="1"/>
          </p:nvPr>
        </p:nvSpPr>
        <p:spPr>
          <a:xfrm rot="10800000" flipV="1">
            <a:off x="5943600" y="5867400"/>
            <a:ext cx="3200400" cy="609600"/>
          </a:xfrm>
        </p:spPr>
        <p:txBody>
          <a:bodyPr>
            <a:normAutofit fontScale="62500" lnSpcReduction="20000"/>
          </a:bodyPr>
          <a:lstStyle/>
          <a:p>
            <a:pPr marL="0" indent="0">
              <a:buFont typeface="Arial" charset="0"/>
              <a:buNone/>
              <a:defRPr/>
            </a:pPr>
            <a:r>
              <a:rPr lang="en-US" sz="2800" dirty="0"/>
              <a:t> </a:t>
            </a:r>
          </a:p>
          <a:p>
            <a:pPr>
              <a:buFont typeface="Arial" charset="0"/>
              <a:buNone/>
              <a:defRPr/>
            </a:pPr>
            <a:r>
              <a:rPr lang="en-US" sz="2800" dirty="0"/>
              <a:t>                         </a:t>
            </a:r>
            <a:endParaRPr lang="en-US" sz="2800" b="1" dirty="0">
              <a:solidFill>
                <a:srgbClr val="FF0000"/>
              </a:solidFill>
            </a:endParaRPr>
          </a:p>
        </p:txBody>
      </p:sp>
      <p:pic>
        <p:nvPicPr>
          <p:cNvPr id="45060" name="Picture 4"/>
          <p:cNvPicPr>
            <a:picLocks noChangeAspect="1"/>
          </p:cNvPicPr>
          <p:nvPr/>
        </p:nvPicPr>
        <p:blipFill>
          <a:blip r:embed="rId2" cstate="print"/>
          <a:srcRect/>
          <a:stretch>
            <a:fillRect/>
          </a:stretch>
        </p:blipFill>
        <p:spPr bwMode="auto">
          <a:xfrm>
            <a:off x="2614613" y="792163"/>
            <a:ext cx="3328987" cy="3094037"/>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smtClean="0"/>
              <a:t>Cost of Hearing Aids</a:t>
            </a:r>
            <a:br>
              <a:rPr lang="en-US" smtClean="0"/>
            </a:br>
            <a:r>
              <a:rPr lang="en-US" smtClean="0"/>
              <a:t>$1500 - $10,000 Each</a:t>
            </a:r>
          </a:p>
        </p:txBody>
      </p:sp>
      <p:sp>
        <p:nvSpPr>
          <p:cNvPr id="46083" name="Content Placeholder 3"/>
          <p:cNvSpPr>
            <a:spLocks noGrp="1"/>
          </p:cNvSpPr>
          <p:nvPr>
            <p:ph sz="half" idx="2"/>
          </p:nvPr>
        </p:nvSpPr>
        <p:spPr>
          <a:xfrm>
            <a:off x="4648200" y="1676400"/>
            <a:ext cx="4038600" cy="4267200"/>
          </a:xfrm>
        </p:spPr>
        <p:txBody>
          <a:bodyPr/>
          <a:lstStyle/>
          <a:p>
            <a:r>
              <a:rPr lang="en-US" smtClean="0"/>
              <a:t>Testing</a:t>
            </a:r>
          </a:p>
          <a:p>
            <a:r>
              <a:rPr lang="en-US" smtClean="0"/>
              <a:t>Device Selection</a:t>
            </a:r>
          </a:p>
          <a:p>
            <a:r>
              <a:rPr lang="en-US" smtClean="0"/>
              <a:t>Fitting &amp; Adjusting</a:t>
            </a:r>
          </a:p>
          <a:p>
            <a:r>
              <a:rPr lang="en-US" smtClean="0"/>
              <a:t>Programming</a:t>
            </a:r>
          </a:p>
          <a:p>
            <a:r>
              <a:rPr lang="en-US" smtClean="0"/>
              <a:t>Reprogramming</a:t>
            </a:r>
          </a:p>
          <a:p>
            <a:r>
              <a:rPr lang="en-US" smtClean="0"/>
              <a:t>Re-testing</a:t>
            </a:r>
          </a:p>
          <a:p>
            <a:r>
              <a:rPr lang="en-US" smtClean="0"/>
              <a:t>Maintenance &amp; Repair</a:t>
            </a:r>
          </a:p>
        </p:txBody>
      </p:sp>
      <p:pic>
        <p:nvPicPr>
          <p:cNvPr id="46084" name="Content Placeholder 4"/>
          <p:cNvPicPr>
            <a:picLocks noGrp="1" noChangeAspect="1"/>
          </p:cNvPicPr>
          <p:nvPr>
            <p:ph sz="half" idx="1"/>
          </p:nvPr>
        </p:nvPicPr>
        <p:blipFill>
          <a:blip r:embed="rId2" cstate="print"/>
          <a:srcRect/>
          <a:stretch>
            <a:fillRect/>
          </a:stretch>
        </p:blipFill>
        <p:spPr>
          <a:xfrm>
            <a:off x="288925" y="1676400"/>
            <a:ext cx="4191000" cy="4191000"/>
          </a:xfr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457200" y="0"/>
            <a:ext cx="8229600" cy="1143000"/>
          </a:xfrm>
        </p:spPr>
        <p:txBody>
          <a:bodyPr/>
          <a:lstStyle/>
          <a:p>
            <a:r>
              <a:rPr lang="en-US" smtClean="0"/>
              <a:t>          </a:t>
            </a:r>
            <a:r>
              <a:rPr lang="en-US" b="1" smtClean="0"/>
              <a:t>Explain the “Bundle”</a:t>
            </a:r>
          </a:p>
        </p:txBody>
      </p:sp>
      <p:sp>
        <p:nvSpPr>
          <p:cNvPr id="47107" name="TextBox 3"/>
          <p:cNvSpPr txBox="1">
            <a:spLocks noChangeArrowheads="1"/>
          </p:cNvSpPr>
          <p:nvPr/>
        </p:nvSpPr>
        <p:spPr bwMode="auto">
          <a:xfrm>
            <a:off x="4114800" y="1676400"/>
            <a:ext cx="685800" cy="1570038"/>
          </a:xfrm>
          <a:prstGeom prst="rect">
            <a:avLst/>
          </a:prstGeom>
          <a:noFill/>
          <a:ln w="9525">
            <a:noFill/>
            <a:miter lim="800000"/>
            <a:headEnd/>
            <a:tailEnd/>
          </a:ln>
        </p:spPr>
        <p:txBody>
          <a:bodyPr>
            <a:spAutoFit/>
          </a:bodyPr>
          <a:lstStyle/>
          <a:p>
            <a:r>
              <a:rPr lang="en-US" sz="9600" b="1">
                <a:solidFill>
                  <a:srgbClr val="FF0000"/>
                </a:solidFill>
              </a:rPr>
              <a:t>+</a:t>
            </a:r>
          </a:p>
        </p:txBody>
      </p:sp>
      <p:pic>
        <p:nvPicPr>
          <p:cNvPr id="47108" name="Picture 4" descr="imgres.jpg"/>
          <p:cNvPicPr>
            <a:picLocks noChangeAspect="1"/>
          </p:cNvPicPr>
          <p:nvPr/>
        </p:nvPicPr>
        <p:blipFill>
          <a:blip r:embed="rId2" cstate="print"/>
          <a:srcRect/>
          <a:stretch>
            <a:fillRect/>
          </a:stretch>
        </p:blipFill>
        <p:spPr bwMode="auto">
          <a:xfrm>
            <a:off x="1552575" y="1785938"/>
            <a:ext cx="2638425" cy="1809750"/>
          </a:xfrm>
          <a:prstGeom prst="rect">
            <a:avLst/>
          </a:prstGeom>
          <a:noFill/>
          <a:ln w="9525">
            <a:noFill/>
            <a:miter lim="800000"/>
            <a:headEnd/>
            <a:tailEnd/>
          </a:ln>
        </p:spPr>
      </p:pic>
      <p:pic>
        <p:nvPicPr>
          <p:cNvPr id="47109" name="Picture 5"/>
          <p:cNvPicPr>
            <a:picLocks noChangeAspect="1"/>
          </p:cNvPicPr>
          <p:nvPr/>
        </p:nvPicPr>
        <p:blipFill>
          <a:blip r:embed="rId3" cstate="print"/>
          <a:srcRect/>
          <a:stretch>
            <a:fillRect/>
          </a:stretch>
        </p:blipFill>
        <p:spPr bwMode="auto">
          <a:xfrm>
            <a:off x="5238750" y="1600200"/>
            <a:ext cx="3130550" cy="1828800"/>
          </a:xfrm>
          <a:prstGeom prst="rect">
            <a:avLst/>
          </a:prstGeom>
          <a:noFill/>
          <a:ln w="9525">
            <a:noFill/>
            <a:miter lim="800000"/>
            <a:headEnd/>
            <a:tailEnd/>
          </a:ln>
        </p:spPr>
      </p:pic>
      <p:sp>
        <p:nvSpPr>
          <p:cNvPr id="47110" name="TextBox 6"/>
          <p:cNvSpPr txBox="1">
            <a:spLocks noChangeArrowheads="1"/>
          </p:cNvSpPr>
          <p:nvPr/>
        </p:nvSpPr>
        <p:spPr bwMode="auto">
          <a:xfrm>
            <a:off x="3060700" y="4408488"/>
            <a:ext cx="5930900" cy="1077912"/>
          </a:xfrm>
          <a:prstGeom prst="rect">
            <a:avLst/>
          </a:prstGeom>
          <a:noFill/>
          <a:ln w="9525">
            <a:noFill/>
            <a:miter lim="800000"/>
            <a:headEnd/>
            <a:tailEnd/>
          </a:ln>
        </p:spPr>
        <p:txBody>
          <a:bodyPr>
            <a:spAutoFit/>
          </a:bodyPr>
          <a:lstStyle/>
          <a:p>
            <a:r>
              <a:rPr lang="en-US" sz="3200"/>
              <a:t>Not just buying a hearing aid,</a:t>
            </a:r>
          </a:p>
          <a:p>
            <a:r>
              <a:rPr lang="en-US" sz="3200"/>
              <a:t>But a bundle of services as well</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sz="3200" b="1" smtClean="0">
                <a:solidFill>
                  <a:srgbClr val="FF0000"/>
                </a:solidFill>
              </a:rPr>
              <a:t>Bundle = Cost of Device Includes…</a:t>
            </a:r>
            <a:endParaRPr lang="en-US" sz="3200" smtClean="0"/>
          </a:p>
        </p:txBody>
      </p:sp>
      <p:sp>
        <p:nvSpPr>
          <p:cNvPr id="48131" name="Content Placeholder 2"/>
          <p:cNvSpPr>
            <a:spLocks noGrp="1"/>
          </p:cNvSpPr>
          <p:nvPr>
            <p:ph sz="half" idx="1"/>
          </p:nvPr>
        </p:nvSpPr>
        <p:spPr/>
        <p:txBody>
          <a:bodyPr/>
          <a:lstStyle/>
          <a:p>
            <a:endParaRPr lang="en-US" smtClean="0"/>
          </a:p>
        </p:txBody>
      </p:sp>
      <p:sp>
        <p:nvSpPr>
          <p:cNvPr id="48132" name="Content Placeholder 3"/>
          <p:cNvSpPr>
            <a:spLocks noGrp="1"/>
          </p:cNvSpPr>
          <p:nvPr>
            <p:ph sz="half" idx="2"/>
          </p:nvPr>
        </p:nvSpPr>
        <p:spPr>
          <a:xfrm>
            <a:off x="4648200" y="1066800"/>
            <a:ext cx="4038600" cy="4525963"/>
          </a:xfrm>
        </p:spPr>
        <p:txBody>
          <a:bodyPr/>
          <a:lstStyle/>
          <a:p>
            <a:r>
              <a:rPr lang="en-US" sz="2400" smtClean="0"/>
              <a:t>Evaluation</a:t>
            </a:r>
          </a:p>
          <a:p>
            <a:r>
              <a:rPr lang="en-US" sz="2400" smtClean="0"/>
              <a:t>Hearing test</a:t>
            </a:r>
          </a:p>
          <a:p>
            <a:r>
              <a:rPr lang="en-US" sz="2400" smtClean="0"/>
              <a:t>Device selection</a:t>
            </a:r>
          </a:p>
          <a:p>
            <a:r>
              <a:rPr lang="en-US" sz="2400" smtClean="0"/>
              <a:t>Fitting</a:t>
            </a:r>
          </a:p>
          <a:p>
            <a:r>
              <a:rPr lang="en-US" sz="2400" smtClean="0"/>
              <a:t>Mapping</a:t>
            </a:r>
          </a:p>
          <a:p>
            <a:r>
              <a:rPr lang="en-US" sz="2400" smtClean="0"/>
              <a:t>Programming</a:t>
            </a:r>
          </a:p>
          <a:p>
            <a:r>
              <a:rPr lang="en-US" sz="2400" smtClean="0"/>
              <a:t>In-office repairs</a:t>
            </a:r>
          </a:p>
          <a:p>
            <a:r>
              <a:rPr lang="en-US" sz="2400" smtClean="0"/>
              <a:t>Cleanings</a:t>
            </a:r>
          </a:p>
          <a:p>
            <a:r>
              <a:rPr lang="en-US" sz="2400" smtClean="0"/>
              <a:t>Counseling</a:t>
            </a:r>
          </a:p>
          <a:p>
            <a:r>
              <a:rPr lang="en-US" sz="2400" smtClean="0"/>
              <a:t>Co-pay / re-stocking fee</a:t>
            </a:r>
          </a:p>
          <a:p>
            <a:r>
              <a:rPr lang="en-US" sz="2400" smtClean="0"/>
              <a:t>Warranty</a:t>
            </a:r>
          </a:p>
        </p:txBody>
      </p:sp>
      <p:pic>
        <p:nvPicPr>
          <p:cNvPr id="48133" name="Picture 4" descr="Stacks_of_money.jpg"/>
          <p:cNvPicPr>
            <a:picLocks noChangeAspect="1"/>
          </p:cNvPicPr>
          <p:nvPr/>
        </p:nvPicPr>
        <p:blipFill>
          <a:blip r:embed="rId2" cstate="print"/>
          <a:srcRect/>
          <a:stretch>
            <a:fillRect/>
          </a:stretch>
        </p:blipFill>
        <p:spPr bwMode="auto">
          <a:xfrm>
            <a:off x="123825" y="1295400"/>
            <a:ext cx="4524375" cy="4724400"/>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b="1" smtClean="0"/>
              <a:t>Sources of Information about Financial Support</a:t>
            </a:r>
            <a:endParaRPr lang="en-US" smtClean="0"/>
          </a:p>
        </p:txBody>
      </p:sp>
      <p:sp>
        <p:nvSpPr>
          <p:cNvPr id="49155" name="Content Placeholder 3"/>
          <p:cNvSpPr>
            <a:spLocks noGrp="1"/>
          </p:cNvSpPr>
          <p:nvPr>
            <p:ph sz="half" idx="2"/>
          </p:nvPr>
        </p:nvSpPr>
        <p:spPr/>
        <p:txBody>
          <a:bodyPr/>
          <a:lstStyle/>
          <a:p>
            <a:r>
              <a:rPr lang="en-US" smtClean="0"/>
              <a:t>Sertoma</a:t>
            </a:r>
          </a:p>
          <a:p>
            <a:r>
              <a:rPr lang="en-US" smtClean="0"/>
              <a:t>Vocational Rehabilitation</a:t>
            </a:r>
          </a:p>
          <a:p>
            <a:r>
              <a:rPr lang="en-US" smtClean="0"/>
              <a:t>Veterans Admin</a:t>
            </a:r>
          </a:p>
          <a:p>
            <a:r>
              <a:rPr lang="en-US" smtClean="0"/>
              <a:t>HLAA website      </a:t>
            </a:r>
            <a:r>
              <a:rPr lang="en-US" sz="2400" smtClean="0"/>
              <a:t>(Support – Financial Aid)  HLAA’s #1 Cause is Access to Affordable Hearing Healthcare</a:t>
            </a:r>
          </a:p>
          <a:p>
            <a:r>
              <a:rPr lang="en-US" smtClean="0"/>
              <a:t>Local Groups</a:t>
            </a:r>
          </a:p>
        </p:txBody>
      </p:sp>
      <p:pic>
        <p:nvPicPr>
          <p:cNvPr id="49156" name="Content Placeholder 4" descr="images-9.jpeg"/>
          <p:cNvPicPr>
            <a:picLocks noGrp="1" noChangeAspect="1"/>
          </p:cNvPicPr>
          <p:nvPr>
            <p:ph sz="half" idx="1"/>
          </p:nvPr>
        </p:nvPicPr>
        <p:blipFill>
          <a:blip r:embed="rId2" cstate="print"/>
          <a:srcRect/>
          <a:stretch>
            <a:fillRect/>
          </a:stretch>
        </p:blipFill>
        <p:spPr>
          <a:xfrm>
            <a:off x="4763" y="1752600"/>
            <a:ext cx="4586287" cy="4114800"/>
          </a:xfr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838200"/>
            <a:ext cx="9677400" cy="914400"/>
          </a:xfrm>
        </p:spPr>
        <p:txBody>
          <a:bodyPr>
            <a:normAutofit fontScale="90000"/>
          </a:bodyPr>
          <a:lstStyle/>
          <a:p>
            <a:pPr>
              <a:defRPr/>
            </a:pPr>
            <a:r>
              <a:rPr lang="en-US" sz="3556" dirty="0"/>
              <a:t/>
            </a:r>
            <a:br>
              <a:rPr lang="en-US" sz="3556" dirty="0"/>
            </a:br>
            <a:r>
              <a:rPr lang="en-US" sz="3556" dirty="0"/>
              <a:t/>
            </a:r>
            <a:br>
              <a:rPr lang="en-US" sz="3556" dirty="0"/>
            </a:br>
            <a:r>
              <a:rPr lang="en-US" sz="3556" dirty="0"/>
              <a:t/>
            </a:r>
            <a:br>
              <a:rPr lang="en-US" sz="3556" dirty="0"/>
            </a:br>
            <a:r>
              <a:rPr lang="en-US" sz="3556" dirty="0"/>
              <a:t/>
            </a:r>
            <a:br>
              <a:rPr lang="en-US" sz="3556" dirty="0"/>
            </a:br>
            <a:r>
              <a:rPr lang="en-US" sz="3556" dirty="0"/>
              <a:t/>
            </a:r>
            <a:br>
              <a:rPr lang="en-US" sz="3556" dirty="0"/>
            </a:br>
            <a:r>
              <a:rPr lang="en-US" sz="3556" dirty="0"/>
              <a:t/>
            </a:r>
            <a:br>
              <a:rPr lang="en-US" sz="3556" dirty="0"/>
            </a:br>
            <a:r>
              <a:rPr lang="en-US" sz="3556" dirty="0"/>
              <a:t/>
            </a:r>
            <a:br>
              <a:rPr lang="en-US" sz="3556" dirty="0"/>
            </a:br>
            <a:r>
              <a:rPr lang="en-US" sz="3556" dirty="0"/>
              <a:t/>
            </a:r>
            <a:br>
              <a:rPr lang="en-US" sz="3556" dirty="0"/>
            </a:br>
            <a:r>
              <a:rPr lang="en-US" sz="3556" dirty="0"/>
              <a:t/>
            </a:r>
            <a:br>
              <a:rPr lang="en-US" sz="3556" dirty="0"/>
            </a:br>
            <a:endParaRPr lang="en-US" dirty="0"/>
          </a:p>
        </p:txBody>
      </p:sp>
      <p:sp>
        <p:nvSpPr>
          <p:cNvPr id="50179" name="Content Placeholder 2"/>
          <p:cNvSpPr>
            <a:spLocks noGrp="1"/>
          </p:cNvSpPr>
          <p:nvPr>
            <p:ph idx="1"/>
          </p:nvPr>
        </p:nvSpPr>
        <p:spPr>
          <a:xfrm rot="10800000" flipV="1">
            <a:off x="228600" y="152400"/>
            <a:ext cx="8915400" cy="6019800"/>
          </a:xfrm>
        </p:spPr>
        <p:txBody>
          <a:bodyPr/>
          <a:lstStyle/>
          <a:p>
            <a:pPr marL="0" indent="0">
              <a:buFont typeface="Arial" pitchFamily="34" charset="0"/>
              <a:buNone/>
            </a:pPr>
            <a:r>
              <a:rPr lang="en-US" sz="2800" smtClean="0"/>
              <a:t>    </a:t>
            </a:r>
          </a:p>
          <a:p>
            <a:pPr marL="0" indent="0">
              <a:buFont typeface="Arial" pitchFamily="34" charset="0"/>
              <a:buNone/>
            </a:pPr>
            <a:r>
              <a:rPr lang="en-US" sz="2800" smtClean="0">
                <a:solidFill>
                  <a:srgbClr val="FF0000"/>
                </a:solidFill>
              </a:rPr>
              <a:t>			</a:t>
            </a:r>
            <a:r>
              <a:rPr lang="en-US" smtClean="0">
                <a:solidFill>
                  <a:srgbClr val="FF0000"/>
                </a:solidFill>
              </a:rPr>
              <a:t>       #2 Question </a:t>
            </a:r>
          </a:p>
          <a:p>
            <a:pPr marL="0" indent="0">
              <a:buFont typeface="Arial" pitchFamily="34" charset="0"/>
              <a:buNone/>
            </a:pPr>
            <a:endParaRPr lang="en-US" sz="2800" smtClean="0"/>
          </a:p>
          <a:p>
            <a:pPr marL="0" indent="0">
              <a:buFont typeface="Arial" pitchFamily="34" charset="0"/>
              <a:buNone/>
            </a:pPr>
            <a:r>
              <a:rPr lang="en-US" sz="2800" smtClean="0"/>
              <a:t>         </a:t>
            </a:r>
            <a:r>
              <a:rPr lang="en-US" sz="4000" smtClean="0"/>
              <a:t>“</a:t>
            </a:r>
            <a:r>
              <a:rPr lang="en-US" sz="4000" b="1" smtClean="0"/>
              <a:t>What is the </a:t>
            </a:r>
            <a:r>
              <a:rPr lang="en-US" sz="4000" b="1" smtClean="0">
                <a:solidFill>
                  <a:srgbClr val="FF0000"/>
                </a:solidFill>
              </a:rPr>
              <a:t>best </a:t>
            </a:r>
            <a:r>
              <a:rPr lang="en-US" sz="4000" b="1" smtClean="0"/>
              <a:t>hearing aid?</a:t>
            </a:r>
            <a:endParaRPr lang="en-US" sz="4000" smtClean="0"/>
          </a:p>
        </p:txBody>
      </p:sp>
      <p:pic>
        <p:nvPicPr>
          <p:cNvPr id="50180" name="Picture 2"/>
          <p:cNvPicPr>
            <a:picLocks noChangeAspect="1" noChangeArrowheads="1"/>
          </p:cNvPicPr>
          <p:nvPr/>
        </p:nvPicPr>
        <p:blipFill>
          <a:blip r:embed="rId2" cstate="print"/>
          <a:srcRect/>
          <a:stretch>
            <a:fillRect/>
          </a:stretch>
        </p:blipFill>
        <p:spPr bwMode="auto">
          <a:xfrm>
            <a:off x="25400" y="2743200"/>
            <a:ext cx="9118600" cy="3124200"/>
          </a:xfrm>
          <a:prstGeom prst="rect">
            <a:avLst/>
          </a:prstGeom>
          <a:noFill/>
          <a:ln w="9525">
            <a:noFill/>
            <a:miter lim="800000"/>
            <a:headEnd/>
            <a:tailEnd/>
          </a:ln>
        </p:spPr>
      </p:pic>
      <p:sp>
        <p:nvSpPr>
          <p:cNvPr id="50181" name="TextBox 3"/>
          <p:cNvSpPr txBox="1">
            <a:spLocks noChangeArrowheads="1"/>
          </p:cNvSpPr>
          <p:nvPr/>
        </p:nvSpPr>
        <p:spPr bwMode="auto">
          <a:xfrm>
            <a:off x="4495800" y="5867400"/>
            <a:ext cx="4648200" cy="369888"/>
          </a:xfrm>
          <a:prstGeom prst="rect">
            <a:avLst/>
          </a:prstGeom>
          <a:noFill/>
          <a:ln w="9525">
            <a:noFill/>
            <a:miter lim="800000"/>
            <a:headEnd/>
            <a:tailEnd/>
          </a:ln>
        </p:spPr>
        <p:txBody>
          <a:bodyPr>
            <a:spAutoFit/>
          </a:bodyPr>
          <a:lstStyle/>
          <a:p>
            <a:r>
              <a:rPr lang="en-US"/>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381000"/>
            <a:ext cx="8229600" cy="990600"/>
          </a:xfrm>
        </p:spPr>
        <p:txBody>
          <a:bodyPr/>
          <a:lstStyle/>
          <a:p>
            <a:r>
              <a:rPr lang="en-US" b="1" smtClean="0"/>
              <a:t>Intr</a:t>
            </a:r>
            <a:r>
              <a:rPr lang="en-US" b="1" smtClean="0">
                <a:solidFill>
                  <a:srgbClr val="FF6600"/>
                </a:solidFill>
              </a:rPr>
              <a:t>o</a:t>
            </a:r>
            <a:r>
              <a:rPr lang="en-US" b="1" smtClean="0"/>
              <a:t>ducti</a:t>
            </a:r>
            <a:r>
              <a:rPr lang="en-US" b="1" smtClean="0">
                <a:solidFill>
                  <a:srgbClr val="FF6600"/>
                </a:solidFill>
              </a:rPr>
              <a:t>o</a:t>
            </a:r>
            <a:r>
              <a:rPr lang="en-US" b="1" smtClean="0"/>
              <a:t>ns</a:t>
            </a:r>
          </a:p>
        </p:txBody>
      </p:sp>
      <p:pic>
        <p:nvPicPr>
          <p:cNvPr id="7171" name="Picture 5" descr="Unknown-3.jpeg"/>
          <p:cNvPicPr>
            <a:picLocks noChangeAspect="1"/>
          </p:cNvPicPr>
          <p:nvPr/>
        </p:nvPicPr>
        <p:blipFill>
          <a:blip r:embed="rId3" cstate="print"/>
          <a:srcRect/>
          <a:stretch>
            <a:fillRect/>
          </a:stretch>
        </p:blipFill>
        <p:spPr bwMode="auto">
          <a:xfrm>
            <a:off x="4267200" y="1371600"/>
            <a:ext cx="2400300" cy="3095625"/>
          </a:xfrm>
          <a:prstGeom prst="rect">
            <a:avLst/>
          </a:prstGeom>
          <a:noFill/>
          <a:ln w="9525">
            <a:noFill/>
            <a:miter lim="800000"/>
            <a:headEnd/>
            <a:tailEnd/>
          </a:ln>
        </p:spPr>
      </p:pic>
      <p:sp>
        <p:nvSpPr>
          <p:cNvPr id="7172" name="TextBox 3"/>
          <p:cNvSpPr txBox="1">
            <a:spLocks noChangeArrowheads="1"/>
          </p:cNvSpPr>
          <p:nvPr/>
        </p:nvSpPr>
        <p:spPr bwMode="auto">
          <a:xfrm>
            <a:off x="2514600" y="4840288"/>
            <a:ext cx="5638800" cy="646112"/>
          </a:xfrm>
          <a:prstGeom prst="rect">
            <a:avLst/>
          </a:prstGeom>
          <a:noFill/>
          <a:ln w="9525">
            <a:noFill/>
            <a:miter lim="800000"/>
            <a:headEnd/>
            <a:tailEnd/>
          </a:ln>
        </p:spPr>
        <p:txBody>
          <a:bodyPr>
            <a:spAutoFit/>
          </a:bodyPr>
          <a:lstStyle/>
          <a:p>
            <a:r>
              <a:rPr lang="en-US" sz="3600" b="1">
                <a:solidFill>
                  <a:srgbClr val="FF0000"/>
                </a:solidFill>
              </a:rPr>
              <a:t>       T</a:t>
            </a:r>
            <a:r>
              <a:rPr lang="en-US" sz="3600" b="1">
                <a:solidFill>
                  <a:srgbClr val="008000"/>
                </a:solidFill>
              </a:rPr>
              <a:t>o</a:t>
            </a:r>
            <a:r>
              <a:rPr lang="en-US" sz="3600" b="1">
                <a:solidFill>
                  <a:srgbClr val="3366FF"/>
                </a:solidFill>
              </a:rPr>
              <a:t>p</a:t>
            </a:r>
            <a:r>
              <a:rPr lang="en-US" sz="3600" b="1"/>
              <a:t> </a:t>
            </a:r>
            <a:r>
              <a:rPr lang="en-US" sz="3600" b="1">
                <a:solidFill>
                  <a:srgbClr val="660066"/>
                </a:solidFill>
              </a:rPr>
              <a:t>G</a:t>
            </a:r>
            <a:r>
              <a:rPr lang="en-US" sz="3600" b="1">
                <a:solidFill>
                  <a:srgbClr val="008000"/>
                </a:solidFill>
              </a:rPr>
              <a:t>o</a:t>
            </a:r>
            <a:r>
              <a:rPr lang="en-US" sz="3600" b="1">
                <a:solidFill>
                  <a:srgbClr val="FF6600"/>
                </a:solidFill>
              </a:rPr>
              <a:t>a</a:t>
            </a:r>
            <a:r>
              <a:rPr lang="en-US" sz="3600" b="1">
                <a:solidFill>
                  <a:srgbClr val="0000FF"/>
                </a:solidFill>
              </a:rPr>
              <a:t>l</a:t>
            </a:r>
            <a:r>
              <a:rPr lang="en-US" sz="3600"/>
              <a:t>/</a:t>
            </a:r>
            <a:r>
              <a:rPr lang="en-US" sz="3600" b="1"/>
              <a:t>Program</a:t>
            </a:r>
            <a:endParaRPr lang="en-US" sz="36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b="1" smtClean="0">
                <a:solidFill>
                  <a:srgbClr val="000000"/>
                </a:solidFill>
              </a:rPr>
              <a:t>Best Hearing Aid determined by:</a:t>
            </a:r>
          </a:p>
        </p:txBody>
      </p:sp>
      <p:sp>
        <p:nvSpPr>
          <p:cNvPr id="3" name="Content Placeholder 2"/>
          <p:cNvSpPr>
            <a:spLocks noGrp="1"/>
          </p:cNvSpPr>
          <p:nvPr>
            <p:ph idx="1"/>
          </p:nvPr>
        </p:nvSpPr>
        <p:spPr>
          <a:xfrm>
            <a:off x="4495800" y="1524000"/>
            <a:ext cx="4495800" cy="4038600"/>
          </a:xfrm>
        </p:spPr>
        <p:txBody>
          <a:bodyPr>
            <a:normAutofit/>
          </a:bodyPr>
          <a:lstStyle/>
          <a:p>
            <a:pPr marL="0" indent="0">
              <a:buFont typeface="Arial" charset="0"/>
              <a:buNone/>
              <a:defRPr/>
            </a:pPr>
            <a:r>
              <a:rPr lang="en-US" sz="3600" dirty="0"/>
              <a:t>1. Needs identified in Hearing Test</a:t>
            </a:r>
          </a:p>
          <a:p>
            <a:pPr marL="0" indent="0">
              <a:buFont typeface="Arial" charset="0"/>
              <a:buNone/>
              <a:defRPr/>
            </a:pPr>
            <a:r>
              <a:rPr lang="en-US" sz="3600" b="1" dirty="0">
                <a:solidFill>
                  <a:srgbClr val="FF0000"/>
                </a:solidFill>
              </a:rPr>
              <a:t>2. Your Lifestyle Hearing Needs</a:t>
            </a:r>
          </a:p>
          <a:p>
            <a:pPr marL="0" indent="0">
              <a:buFont typeface="Arial" charset="0"/>
              <a:buNone/>
              <a:defRPr/>
            </a:pPr>
            <a:r>
              <a:rPr lang="en-US" sz="3600" dirty="0"/>
              <a:t>3. Best technology to address 1 and 2</a:t>
            </a:r>
          </a:p>
          <a:p>
            <a:pPr>
              <a:buFont typeface="Arial" charset="0"/>
              <a:buChar char="•"/>
              <a:defRPr/>
            </a:pPr>
            <a:endParaRPr lang="en-US" sz="3600" b="1" dirty="0">
              <a:solidFill>
                <a:srgbClr val="FF0000"/>
              </a:solidFill>
            </a:endParaRPr>
          </a:p>
        </p:txBody>
      </p:sp>
      <p:pic>
        <p:nvPicPr>
          <p:cNvPr id="51204" name="Picture 3" descr="doctor-patient-communication.jpg"/>
          <p:cNvPicPr>
            <a:picLocks noChangeAspect="1"/>
          </p:cNvPicPr>
          <p:nvPr/>
        </p:nvPicPr>
        <p:blipFill>
          <a:blip r:embed="rId3" cstate="print"/>
          <a:srcRect/>
          <a:stretch>
            <a:fillRect/>
          </a:stretch>
        </p:blipFill>
        <p:spPr bwMode="auto">
          <a:xfrm>
            <a:off x="76200" y="2895600"/>
            <a:ext cx="4141788" cy="2971800"/>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9677400" cy="914400"/>
          </a:xfrm>
        </p:spPr>
        <p:txBody>
          <a:bodyPr>
            <a:normAutofit fontScale="90000"/>
          </a:bodyPr>
          <a:lstStyle/>
          <a:p>
            <a:pPr>
              <a:defRPr/>
            </a:pPr>
            <a:r>
              <a:rPr lang="en-US" sz="3556" dirty="0"/>
              <a:t/>
            </a:r>
            <a:br>
              <a:rPr lang="en-US" sz="3556" dirty="0"/>
            </a:br>
            <a:r>
              <a:rPr lang="en-US" sz="3556" dirty="0"/>
              <a:t/>
            </a:r>
            <a:br>
              <a:rPr lang="en-US" sz="3556" dirty="0"/>
            </a:br>
            <a:r>
              <a:rPr lang="en-US" sz="3556" dirty="0"/>
              <a:t/>
            </a:r>
            <a:br>
              <a:rPr lang="en-US" sz="3556" dirty="0"/>
            </a:br>
            <a:r>
              <a:rPr lang="en-US" sz="3556" dirty="0"/>
              <a:t/>
            </a:r>
            <a:br>
              <a:rPr lang="en-US" sz="3556" dirty="0"/>
            </a:br>
            <a:r>
              <a:rPr lang="en-US" sz="3556" dirty="0"/>
              <a:t/>
            </a:r>
            <a:br>
              <a:rPr lang="en-US" sz="3556" dirty="0"/>
            </a:br>
            <a:r>
              <a:rPr lang="en-US" sz="3556" dirty="0"/>
              <a:t/>
            </a:r>
            <a:br>
              <a:rPr lang="en-US" sz="3556" dirty="0"/>
            </a:br>
            <a:r>
              <a:rPr lang="en-US" sz="3556" dirty="0"/>
              <a:t/>
            </a:r>
            <a:br>
              <a:rPr lang="en-US" sz="3556" dirty="0"/>
            </a:br>
            <a:r>
              <a:rPr lang="en-US" sz="3556" dirty="0"/>
              <a:t/>
            </a:r>
            <a:br>
              <a:rPr lang="en-US" sz="3556" dirty="0"/>
            </a:br>
            <a:r>
              <a:rPr lang="en-US" sz="3556" dirty="0"/>
              <a:t/>
            </a:r>
            <a:br>
              <a:rPr lang="en-US" sz="3556" dirty="0"/>
            </a:br>
            <a:r>
              <a:rPr lang="en-US" sz="3556" dirty="0"/>
              <a:t/>
            </a:r>
            <a:br>
              <a:rPr lang="en-US" sz="3556" dirty="0"/>
            </a:br>
            <a:r>
              <a:rPr lang="en-US" sz="3556" dirty="0"/>
              <a:t>            </a:t>
            </a:r>
            <a:br>
              <a:rPr lang="en-US" sz="3556" dirty="0"/>
            </a:br>
            <a:r>
              <a:rPr lang="en-US" sz="3556" dirty="0" smtClean="0"/>
              <a:t>   </a:t>
            </a:r>
            <a:r>
              <a:rPr lang="en-US" sz="3556" b="1" dirty="0" smtClean="0">
                <a:solidFill>
                  <a:srgbClr val="000000"/>
                </a:solidFill>
              </a:rPr>
              <a:t>“Can you recommend </a:t>
            </a:r>
            <a:r>
              <a:rPr lang="en-US" sz="3556" b="1" dirty="0">
                <a:solidFill>
                  <a:srgbClr val="000000"/>
                </a:solidFill>
              </a:rPr>
              <a:t>an </a:t>
            </a:r>
            <a:r>
              <a:rPr lang="en-US" sz="3556" b="1" dirty="0">
                <a:solidFill>
                  <a:srgbClr val="FF0000"/>
                </a:solidFill>
              </a:rPr>
              <a:t>audiologist</a:t>
            </a:r>
            <a:r>
              <a:rPr lang="en-US" sz="3556" dirty="0">
                <a:solidFill>
                  <a:srgbClr val="000000"/>
                </a:solidFill>
              </a:rPr>
              <a:t>?”</a:t>
            </a:r>
            <a:endParaRPr lang="en-US" dirty="0"/>
          </a:p>
        </p:txBody>
      </p:sp>
      <p:pic>
        <p:nvPicPr>
          <p:cNvPr id="52227" name="Picture 3" descr="ear-doctor.jpg"/>
          <p:cNvPicPr>
            <a:picLocks noChangeAspect="1"/>
          </p:cNvPicPr>
          <p:nvPr/>
        </p:nvPicPr>
        <p:blipFill>
          <a:blip r:embed="rId2" cstate="print"/>
          <a:srcRect/>
          <a:stretch>
            <a:fillRect/>
          </a:stretch>
        </p:blipFill>
        <p:spPr bwMode="auto">
          <a:xfrm>
            <a:off x="5486400" y="3617913"/>
            <a:ext cx="3295650" cy="2274887"/>
          </a:xfrm>
          <a:prstGeom prst="rect">
            <a:avLst/>
          </a:prstGeom>
          <a:noFill/>
          <a:ln w="9525">
            <a:noFill/>
            <a:miter lim="800000"/>
            <a:headEnd/>
            <a:tailEnd/>
          </a:ln>
        </p:spPr>
      </p:pic>
      <p:pic>
        <p:nvPicPr>
          <p:cNvPr id="52228" name="Picture 4" descr="images.jpg"/>
          <p:cNvPicPr>
            <a:picLocks noChangeAspect="1"/>
          </p:cNvPicPr>
          <p:nvPr/>
        </p:nvPicPr>
        <p:blipFill>
          <a:blip r:embed="rId3" cstate="print"/>
          <a:srcRect/>
          <a:stretch>
            <a:fillRect/>
          </a:stretch>
        </p:blipFill>
        <p:spPr bwMode="auto">
          <a:xfrm>
            <a:off x="685800" y="315913"/>
            <a:ext cx="3124200" cy="1284287"/>
          </a:xfrm>
          <a:prstGeom prst="rect">
            <a:avLst/>
          </a:prstGeom>
          <a:noFill/>
          <a:ln w="9525">
            <a:noFill/>
            <a:miter lim="800000"/>
            <a:headEnd/>
            <a:tailEnd/>
          </a:ln>
        </p:spPr>
      </p:pic>
      <p:pic>
        <p:nvPicPr>
          <p:cNvPr id="52229" name="Picture 5" descr="images.jpg"/>
          <p:cNvPicPr>
            <a:picLocks noChangeAspect="1"/>
          </p:cNvPicPr>
          <p:nvPr/>
        </p:nvPicPr>
        <p:blipFill>
          <a:blip r:embed="rId4" cstate="print"/>
          <a:srcRect/>
          <a:stretch>
            <a:fillRect/>
          </a:stretch>
        </p:blipFill>
        <p:spPr bwMode="auto">
          <a:xfrm>
            <a:off x="4851400" y="889000"/>
            <a:ext cx="3556000" cy="1625600"/>
          </a:xfrm>
          <a:prstGeom prst="rect">
            <a:avLst/>
          </a:prstGeom>
          <a:noFill/>
          <a:ln w="9525">
            <a:noFill/>
            <a:miter lim="800000"/>
            <a:headEnd/>
            <a:tailEnd/>
          </a:ln>
        </p:spPr>
      </p:pic>
      <p:pic>
        <p:nvPicPr>
          <p:cNvPr id="52230" name="Picture 6" descr="images.jpg"/>
          <p:cNvPicPr>
            <a:picLocks noChangeAspect="1"/>
          </p:cNvPicPr>
          <p:nvPr/>
        </p:nvPicPr>
        <p:blipFill>
          <a:blip r:embed="rId5" cstate="print"/>
          <a:srcRect/>
          <a:stretch>
            <a:fillRect/>
          </a:stretch>
        </p:blipFill>
        <p:spPr bwMode="auto">
          <a:xfrm>
            <a:off x="203200" y="3579813"/>
            <a:ext cx="3454400" cy="2287587"/>
          </a:xfrm>
          <a:prstGeom prst="rect">
            <a:avLst/>
          </a:prstGeom>
          <a:noFill/>
          <a:ln w="9525">
            <a:noFill/>
            <a:miter lim="800000"/>
            <a:headEnd/>
            <a:tailEnd/>
          </a:ln>
        </p:spPr>
      </p:pic>
      <p:sp>
        <p:nvSpPr>
          <p:cNvPr id="52231" name="TextBox 7"/>
          <p:cNvSpPr txBox="1">
            <a:spLocks noChangeArrowheads="1"/>
          </p:cNvSpPr>
          <p:nvPr/>
        </p:nvSpPr>
        <p:spPr bwMode="auto">
          <a:xfrm>
            <a:off x="5562600" y="6477000"/>
            <a:ext cx="3352800" cy="369888"/>
          </a:xfrm>
          <a:prstGeom prst="rect">
            <a:avLst/>
          </a:prstGeom>
          <a:noFill/>
          <a:ln w="9525">
            <a:noFill/>
            <a:miter lim="800000"/>
            <a:headEnd/>
            <a:tailEnd/>
          </a:ln>
        </p:spPr>
        <p:txBody>
          <a:bodyPr>
            <a:spAutoFit/>
          </a:bodyPr>
          <a:lstStyle/>
          <a:p>
            <a:r>
              <a:rPr lang="en-US"/>
              <a:t>				</a:t>
            </a:r>
          </a:p>
        </p:txBody>
      </p:sp>
      <p:sp>
        <p:nvSpPr>
          <p:cNvPr id="10" name="TextBox 9"/>
          <p:cNvSpPr txBox="1"/>
          <p:nvPr/>
        </p:nvSpPr>
        <p:spPr>
          <a:xfrm>
            <a:off x="1676400" y="2066925"/>
            <a:ext cx="2438400" cy="585788"/>
          </a:xfrm>
          <a:prstGeom prst="rect">
            <a:avLst/>
          </a:prstGeom>
          <a:noFill/>
        </p:spPr>
        <p:txBody>
          <a:bodyPr>
            <a:spAutoFit/>
          </a:bodyPr>
          <a:lstStyle/>
          <a:p>
            <a:pPr>
              <a:defRPr/>
            </a:pPr>
            <a:r>
              <a:rPr lang="en-US" sz="3200" dirty="0">
                <a:solidFill>
                  <a:srgbClr val="FF0000"/>
                </a:solidFill>
                <a:latin typeface="+mn-lt"/>
              </a:rPr>
              <a:t>#3 Question</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cstate="print"/>
          <a:srcRect/>
          <a:stretch>
            <a:fillRect/>
          </a:stretch>
        </p:blipFill>
        <p:spPr bwMode="auto">
          <a:xfrm>
            <a:off x="0" y="914400"/>
            <a:ext cx="9075738" cy="5105400"/>
          </a:xfrm>
          <a:prstGeom prst="rect">
            <a:avLst/>
          </a:prstGeom>
          <a:noFill/>
          <a:ln w="9525">
            <a:noFill/>
            <a:miter lim="800000"/>
            <a:headEnd/>
            <a:tailEnd/>
          </a:ln>
        </p:spPr>
      </p:pic>
      <p:sp>
        <p:nvSpPr>
          <p:cNvPr id="53251" name="TextBox 2"/>
          <p:cNvSpPr txBox="1">
            <a:spLocks noChangeArrowheads="1"/>
          </p:cNvSpPr>
          <p:nvPr/>
        </p:nvSpPr>
        <p:spPr bwMode="auto">
          <a:xfrm>
            <a:off x="1143000" y="304800"/>
            <a:ext cx="6570663" cy="369888"/>
          </a:xfrm>
          <a:prstGeom prst="rect">
            <a:avLst/>
          </a:prstGeom>
          <a:noFill/>
          <a:ln w="9525">
            <a:noFill/>
            <a:miter lim="800000"/>
            <a:headEnd/>
            <a:tailEnd/>
          </a:ln>
        </p:spPr>
        <p:txBody>
          <a:bodyPr wrap="none">
            <a:spAutoFit/>
          </a:bodyPr>
          <a:lstStyle/>
          <a:p>
            <a:r>
              <a:rPr lang="en-US"/>
              <a:t> </a:t>
            </a:r>
            <a:r>
              <a:rPr lang="en-US" u="sng">
                <a:hlinkClick r:id="rId3"/>
              </a:rPr>
              <a:t>http://hearingloss.org/support_resources/search-professionals</a:t>
            </a:r>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914400"/>
          </a:xfrm>
        </p:spPr>
        <p:txBody>
          <a:bodyPr>
            <a:normAutofit fontScale="90000"/>
          </a:bodyPr>
          <a:lstStyle/>
          <a:p>
            <a:pPr>
              <a:defRPr/>
            </a:pPr>
            <a:r>
              <a:rPr lang="en-US" sz="3556" dirty="0"/>
              <a:t/>
            </a:r>
            <a:br>
              <a:rPr lang="en-US" sz="3556" dirty="0"/>
            </a:br>
            <a:r>
              <a:rPr lang="en-US" sz="3556" dirty="0"/>
              <a:t/>
            </a:r>
            <a:br>
              <a:rPr lang="en-US" sz="3556" dirty="0"/>
            </a:br>
            <a:r>
              <a:rPr lang="en-US" sz="3556" dirty="0"/>
              <a:t/>
            </a:r>
            <a:br>
              <a:rPr lang="en-US" sz="3556" dirty="0"/>
            </a:br>
            <a:r>
              <a:rPr lang="en-US" sz="3556" dirty="0"/>
              <a:t/>
            </a:r>
            <a:br>
              <a:rPr lang="en-US" sz="3556" dirty="0"/>
            </a:br>
            <a:r>
              <a:rPr lang="en-US" sz="3556" dirty="0"/>
              <a:t/>
            </a:r>
            <a:br>
              <a:rPr lang="en-US" sz="3556" dirty="0"/>
            </a:br>
            <a:r>
              <a:rPr lang="en-US" sz="3556" dirty="0"/>
              <a:t/>
            </a:r>
            <a:br>
              <a:rPr lang="en-US" sz="3556" dirty="0"/>
            </a:br>
            <a:r>
              <a:rPr lang="en-US" sz="3556" dirty="0" smtClean="0"/>
              <a:t> </a:t>
            </a:r>
            <a:r>
              <a:rPr lang="en-US" sz="3556" dirty="0" smtClean="0">
                <a:solidFill>
                  <a:srgbClr val="FF0000"/>
                </a:solidFill>
              </a:rPr>
              <a:t>#3 Question</a:t>
            </a:r>
            <a:br>
              <a:rPr lang="en-US" sz="3556" dirty="0" smtClean="0">
                <a:solidFill>
                  <a:srgbClr val="FF0000"/>
                </a:solidFill>
              </a:rPr>
            </a:br>
            <a:r>
              <a:rPr lang="en-US" sz="3556" b="1" dirty="0" smtClean="0">
                <a:solidFill>
                  <a:srgbClr val="000000"/>
                </a:solidFill>
              </a:rPr>
              <a:t>Can you recommend an </a:t>
            </a:r>
            <a:r>
              <a:rPr lang="en-US" sz="3556" b="1" dirty="0" smtClean="0">
                <a:solidFill>
                  <a:srgbClr val="FF0000"/>
                </a:solidFill>
              </a:rPr>
              <a:t>“audiologist” </a:t>
            </a:r>
            <a:r>
              <a:rPr lang="en-US" sz="3556" dirty="0" smtClean="0">
                <a:solidFill>
                  <a:srgbClr val="000000"/>
                </a:solidFill>
              </a:rPr>
              <a:t>? </a:t>
            </a:r>
            <a:r>
              <a:rPr lang="en-US" sz="3556" dirty="0"/>
              <a:t/>
            </a:r>
            <a:br>
              <a:rPr lang="en-US" sz="3556" dirty="0"/>
            </a:br>
            <a:r>
              <a:rPr lang="en-US" sz="3556" dirty="0"/>
              <a:t/>
            </a:r>
            <a:br>
              <a:rPr lang="en-US" sz="3556" dirty="0"/>
            </a:br>
            <a:r>
              <a:rPr lang="en-US" sz="3556" dirty="0"/>
              <a:t/>
            </a:r>
            <a:br>
              <a:rPr lang="en-US" sz="3556" dirty="0"/>
            </a:br>
            <a:r>
              <a:rPr lang="en-US" sz="3556" dirty="0"/>
              <a:t/>
            </a:r>
            <a:br>
              <a:rPr lang="en-US" sz="3556" dirty="0"/>
            </a:br>
            <a:r>
              <a:rPr lang="en-US" sz="3556" dirty="0"/>
              <a:t>            </a:t>
            </a:r>
            <a:br>
              <a:rPr lang="en-US" sz="3556" dirty="0"/>
            </a:br>
            <a:endParaRPr lang="en-US" dirty="0"/>
          </a:p>
        </p:txBody>
      </p:sp>
      <p:pic>
        <p:nvPicPr>
          <p:cNvPr id="54275" name="Picture 3" descr="ear-doctor.jpg"/>
          <p:cNvPicPr>
            <a:picLocks noChangeAspect="1"/>
          </p:cNvPicPr>
          <p:nvPr/>
        </p:nvPicPr>
        <p:blipFill>
          <a:blip r:embed="rId2" cstate="print"/>
          <a:srcRect/>
          <a:stretch>
            <a:fillRect/>
          </a:stretch>
        </p:blipFill>
        <p:spPr bwMode="auto">
          <a:xfrm>
            <a:off x="77788" y="2895600"/>
            <a:ext cx="3960812" cy="2895600"/>
          </a:xfrm>
          <a:prstGeom prst="rect">
            <a:avLst/>
          </a:prstGeom>
          <a:noFill/>
          <a:ln w="9525">
            <a:noFill/>
            <a:miter lim="800000"/>
            <a:headEnd/>
            <a:tailEnd/>
          </a:ln>
        </p:spPr>
      </p:pic>
      <p:graphicFrame>
        <p:nvGraphicFramePr>
          <p:cNvPr id="6" name="Table 5"/>
          <p:cNvGraphicFramePr>
            <a:graphicFrameLocks noGrp="1"/>
          </p:cNvGraphicFramePr>
          <p:nvPr/>
        </p:nvGraphicFramePr>
        <p:xfrm>
          <a:off x="4114800" y="1397000"/>
          <a:ext cx="4724400" cy="4465320"/>
        </p:xfrm>
        <a:graphic>
          <a:graphicData uri="http://schemas.openxmlformats.org/drawingml/2006/table">
            <a:tbl>
              <a:tblPr firstRow="1" bandRow="1">
                <a:tableStyleId>{5C22544A-7EE6-4342-B048-85BDC9FD1C3A}</a:tableStyleId>
              </a:tblPr>
              <a:tblGrid>
                <a:gridCol w="4724400"/>
              </a:tblGrid>
              <a:tr h="878840">
                <a:tc>
                  <a:txBody>
                    <a:bodyPr/>
                    <a:lstStyle/>
                    <a:p>
                      <a:r>
                        <a:rPr lang="en-US" baseline="0" dirty="0" smtClean="0"/>
                        <a:t>Offers multiple brands of hearing aids: </a:t>
                      </a:r>
                      <a:r>
                        <a:rPr lang="en-US" baseline="0" dirty="0" err="1" smtClean="0"/>
                        <a:t>Oticon</a:t>
                      </a:r>
                      <a:r>
                        <a:rPr lang="en-US" baseline="0" dirty="0" smtClean="0"/>
                        <a:t>, </a:t>
                      </a:r>
                      <a:r>
                        <a:rPr lang="en-US" baseline="0" dirty="0" err="1" smtClean="0"/>
                        <a:t>Phonak</a:t>
                      </a:r>
                      <a:r>
                        <a:rPr lang="en-US" baseline="0" dirty="0" smtClean="0"/>
                        <a:t>, Resound, Siemens, Starkey, </a:t>
                      </a:r>
                      <a:r>
                        <a:rPr lang="en-US" baseline="0" dirty="0" err="1" smtClean="0"/>
                        <a:t>Widex</a:t>
                      </a:r>
                      <a:r>
                        <a:rPr lang="en-US" baseline="0" dirty="0" smtClean="0"/>
                        <a:t> to name but a few</a:t>
                      </a:r>
                      <a:endParaRPr lang="en-US" dirty="0"/>
                    </a:p>
                  </a:txBody>
                  <a:tcPr/>
                </a:tc>
              </a:tr>
              <a:tr h="878840">
                <a:tc>
                  <a:txBody>
                    <a:bodyPr/>
                    <a:lstStyle/>
                    <a:p>
                      <a:r>
                        <a:rPr lang="en-US" dirty="0" smtClean="0"/>
                        <a:t>Offers multiple styles of hearing aids,</a:t>
                      </a:r>
                      <a:r>
                        <a:rPr lang="en-US" baseline="0" dirty="0" smtClean="0"/>
                        <a:t> including</a:t>
                      </a:r>
                      <a:r>
                        <a:rPr lang="en-US" dirty="0" smtClean="0"/>
                        <a:t> BTE Behind the Ear, CIC Completely in Canal, and</a:t>
                      </a:r>
                      <a:r>
                        <a:rPr lang="en-US" baseline="0" dirty="0" smtClean="0"/>
                        <a:t> everything in between!</a:t>
                      </a:r>
                      <a:endParaRPr lang="en-US" dirty="0"/>
                    </a:p>
                  </a:txBody>
                  <a:tcPr/>
                </a:tc>
              </a:tr>
              <a:tr h="878840">
                <a:tc>
                  <a:txBody>
                    <a:bodyPr/>
                    <a:lstStyle/>
                    <a:p>
                      <a:r>
                        <a:rPr lang="en-US" dirty="0" smtClean="0"/>
                        <a:t>Answers all your questions completely and patiently</a:t>
                      </a:r>
                      <a:endParaRPr lang="en-US" dirty="0"/>
                    </a:p>
                  </a:txBody>
                  <a:tcPr/>
                </a:tc>
              </a:tr>
              <a:tr h="878840">
                <a:tc>
                  <a:txBody>
                    <a:bodyPr/>
                    <a:lstStyle/>
                    <a:p>
                      <a:r>
                        <a:rPr lang="en-US" dirty="0" smtClean="0"/>
                        <a:t>Asks about your lifestyle and activities to completely understand your needs</a:t>
                      </a:r>
                      <a:endParaRPr lang="en-US" dirty="0"/>
                    </a:p>
                  </a:txBody>
                  <a:tcPr/>
                </a:tc>
              </a:tr>
              <a:tr h="878840">
                <a:tc>
                  <a:txBody>
                    <a:bodyPr/>
                    <a:lstStyle/>
                    <a:p>
                      <a:r>
                        <a:rPr lang="en-US" dirty="0" smtClean="0"/>
                        <a:t>CHEMISTRY!  Listens to you, reacts</a:t>
                      </a:r>
                      <a:r>
                        <a:rPr lang="en-US" baseline="0" dirty="0" smtClean="0"/>
                        <a:t> to what you tell them about your needs and lifestyle.</a:t>
                      </a:r>
                      <a:endParaRPr lang="en-US" dirty="0"/>
                    </a:p>
                  </a:txBody>
                  <a:tcPr/>
                </a:tc>
              </a:tr>
            </a:tbl>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ctrTitle"/>
          </p:nvPr>
        </p:nvSpPr>
        <p:spPr>
          <a:xfrm>
            <a:off x="-2895600" y="1371600"/>
            <a:ext cx="8229600" cy="1219200"/>
          </a:xfrm>
        </p:spPr>
        <p:txBody>
          <a:bodyPr/>
          <a:lstStyle/>
          <a:p>
            <a:r>
              <a:rPr lang="en-US" sz="4800" smtClean="0"/>
              <a:t> </a:t>
            </a:r>
          </a:p>
        </p:txBody>
      </p:sp>
      <p:sp>
        <p:nvSpPr>
          <p:cNvPr id="3" name="Subtitle 2"/>
          <p:cNvSpPr>
            <a:spLocks noGrp="1"/>
          </p:cNvSpPr>
          <p:nvPr>
            <p:ph type="subTitle" idx="1"/>
          </p:nvPr>
        </p:nvSpPr>
        <p:spPr>
          <a:xfrm>
            <a:off x="0" y="3090863"/>
            <a:ext cx="5715000" cy="3309937"/>
          </a:xfrm>
        </p:spPr>
        <p:txBody>
          <a:bodyPr>
            <a:normAutofit/>
          </a:bodyPr>
          <a:lstStyle/>
          <a:p>
            <a:pPr>
              <a:buFont typeface="Arial" charset="0"/>
              <a:buNone/>
              <a:defRPr/>
            </a:pPr>
            <a:r>
              <a:rPr lang="en-US" dirty="0">
                <a:solidFill>
                  <a:schemeClr val="tx2">
                    <a:lumMod val="90000"/>
                  </a:schemeClr>
                </a:solidFill>
              </a:rPr>
              <a:t> </a:t>
            </a:r>
            <a:endParaRPr lang="en-US" dirty="0">
              <a:solidFill>
                <a:srgbClr val="EEFF15"/>
              </a:solidFill>
            </a:endParaRPr>
          </a:p>
        </p:txBody>
      </p:sp>
      <p:sp>
        <p:nvSpPr>
          <p:cNvPr id="55300" name="TextBox 6"/>
          <p:cNvSpPr txBox="1">
            <a:spLocks noChangeArrowheads="1"/>
          </p:cNvSpPr>
          <p:nvPr/>
        </p:nvSpPr>
        <p:spPr bwMode="auto">
          <a:xfrm>
            <a:off x="0" y="2490788"/>
            <a:ext cx="9144000" cy="3478212"/>
          </a:xfrm>
          <a:prstGeom prst="rect">
            <a:avLst/>
          </a:prstGeom>
          <a:noFill/>
          <a:ln w="9525">
            <a:noFill/>
            <a:miter lim="800000"/>
            <a:headEnd/>
            <a:tailEnd/>
          </a:ln>
        </p:spPr>
        <p:txBody>
          <a:bodyPr>
            <a:spAutoFit/>
          </a:bodyPr>
          <a:lstStyle/>
          <a:p>
            <a:r>
              <a:rPr lang="en-US" sz="4400" b="1">
                <a:latin typeface="Bank Gothic"/>
                <a:ea typeface="Bank Gothic"/>
                <a:cs typeface="Bank Gothic"/>
              </a:rPr>
              <a:t>			</a:t>
            </a:r>
          </a:p>
          <a:p>
            <a:endParaRPr lang="en-US" sz="4400" b="1">
              <a:latin typeface="Bank Gothic"/>
              <a:ea typeface="Bank Gothic"/>
              <a:cs typeface="Bank Gothic"/>
            </a:endParaRPr>
          </a:p>
          <a:p>
            <a:endParaRPr lang="en-US" sz="4400" b="1">
              <a:latin typeface="Bank Gothic"/>
              <a:ea typeface="Bank Gothic"/>
              <a:cs typeface="Bank Gothic"/>
            </a:endParaRPr>
          </a:p>
          <a:p>
            <a:r>
              <a:rPr lang="en-US" sz="4400" b="1">
                <a:latin typeface="Bank Gothic"/>
                <a:ea typeface="Bank Gothic"/>
                <a:cs typeface="Bank Gothic"/>
              </a:rPr>
              <a:t>  			</a:t>
            </a:r>
          </a:p>
          <a:p>
            <a:r>
              <a:rPr lang="en-US" sz="4400" b="1">
                <a:latin typeface="Bank Gothic"/>
                <a:ea typeface="Bank Gothic"/>
                <a:cs typeface="Bank Gothic"/>
              </a:rPr>
              <a:t>					Support  Plan</a:t>
            </a:r>
            <a:endParaRPr lang="en-US" sz="4400">
              <a:latin typeface="Bank Gothic"/>
              <a:ea typeface="Bank Gothic"/>
              <a:cs typeface="Bank Gothic"/>
            </a:endParaRPr>
          </a:p>
        </p:txBody>
      </p:sp>
      <p:pic>
        <p:nvPicPr>
          <p:cNvPr id="55301" name="Picture 8" descr="Gayle + Flo.jpg"/>
          <p:cNvPicPr>
            <a:picLocks noChangeAspect="1"/>
          </p:cNvPicPr>
          <p:nvPr/>
        </p:nvPicPr>
        <p:blipFill>
          <a:blip r:embed="rId3" cstate="print"/>
          <a:srcRect/>
          <a:stretch>
            <a:fillRect/>
          </a:stretch>
        </p:blipFill>
        <p:spPr bwMode="auto">
          <a:xfrm>
            <a:off x="3124200" y="762000"/>
            <a:ext cx="3581400" cy="3276600"/>
          </a:xfrm>
          <a:prstGeom prst="rect">
            <a:avLst/>
          </a:prstGeom>
          <a:noFill/>
          <a:ln w="9525">
            <a:noFill/>
            <a:miter lim="800000"/>
            <a:headEnd/>
            <a:tailEnd/>
          </a:ln>
        </p:spPr>
      </p:pic>
    </p:spTree>
  </p:cSld>
  <p:clrMapOvr>
    <a:masterClrMapping/>
  </p:clrMapOvr>
  <p:transition advTm="5935"/>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457200" y="228600"/>
            <a:ext cx="8229600" cy="914400"/>
          </a:xfrm>
        </p:spPr>
        <p:txBody>
          <a:bodyPr/>
          <a:lstStyle/>
          <a:p>
            <a:r>
              <a:rPr lang="en-US" smtClean="0"/>
              <a:t>  </a:t>
            </a:r>
            <a:r>
              <a:rPr lang="en-US" b="1" smtClean="0">
                <a:solidFill>
                  <a:srgbClr val="000000"/>
                </a:solidFill>
              </a:rPr>
              <a:t> Mentors are the foundation</a:t>
            </a:r>
          </a:p>
        </p:txBody>
      </p:sp>
      <p:pic>
        <p:nvPicPr>
          <p:cNvPr id="56323" name="Picture 3" descr="2 Mentors.JPG"/>
          <p:cNvPicPr>
            <a:picLocks noChangeAspect="1"/>
          </p:cNvPicPr>
          <p:nvPr/>
        </p:nvPicPr>
        <p:blipFill>
          <a:blip r:embed="rId2" cstate="print"/>
          <a:srcRect/>
          <a:stretch>
            <a:fillRect/>
          </a:stretch>
        </p:blipFill>
        <p:spPr bwMode="auto">
          <a:xfrm>
            <a:off x="3411538" y="1219200"/>
            <a:ext cx="4437062" cy="3276600"/>
          </a:xfrm>
          <a:prstGeom prst="rect">
            <a:avLst/>
          </a:prstGeom>
          <a:noFill/>
          <a:ln w="9525">
            <a:noFill/>
            <a:miter lim="800000"/>
            <a:headEnd/>
            <a:tailEnd/>
          </a:ln>
        </p:spPr>
      </p:pic>
      <p:sp>
        <p:nvSpPr>
          <p:cNvPr id="56324" name="TextBox 4"/>
          <p:cNvSpPr txBox="1">
            <a:spLocks noChangeArrowheads="1"/>
          </p:cNvSpPr>
          <p:nvPr/>
        </p:nvSpPr>
        <p:spPr bwMode="auto">
          <a:xfrm>
            <a:off x="3124200" y="4343400"/>
            <a:ext cx="6096000" cy="1938338"/>
          </a:xfrm>
          <a:prstGeom prst="rect">
            <a:avLst/>
          </a:prstGeom>
          <a:noFill/>
          <a:ln w="9525">
            <a:noFill/>
            <a:miter lim="800000"/>
            <a:headEnd/>
            <a:tailEnd/>
          </a:ln>
        </p:spPr>
        <p:txBody>
          <a:bodyPr>
            <a:spAutoFit/>
          </a:bodyPr>
          <a:lstStyle/>
          <a:p>
            <a:endParaRPr lang="en-US" sz="2400"/>
          </a:p>
          <a:p>
            <a:r>
              <a:rPr lang="en-US" sz="2400"/>
              <a:t>• Introduce newcomers to mentors</a:t>
            </a:r>
          </a:p>
          <a:p>
            <a:r>
              <a:rPr lang="en-US" sz="2400"/>
              <a:t>• Feature mentors at all meetings</a:t>
            </a:r>
          </a:p>
          <a:p>
            <a:r>
              <a:rPr lang="en-US" sz="2400"/>
              <a:t>• Feature mentors in chapter “welcome kit”</a:t>
            </a:r>
          </a:p>
          <a:p>
            <a:endParaRPr lang="en-US" sz="24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457200" y="0"/>
            <a:ext cx="8229600" cy="1219200"/>
          </a:xfrm>
        </p:spPr>
        <p:txBody>
          <a:bodyPr/>
          <a:lstStyle/>
          <a:p>
            <a:r>
              <a:rPr lang="en-US" b="1" smtClean="0">
                <a:solidFill>
                  <a:srgbClr val="000000"/>
                </a:solidFill>
              </a:rPr>
              <a:t>    Develop Mentors – Option 1</a:t>
            </a:r>
          </a:p>
        </p:txBody>
      </p:sp>
      <p:pic>
        <p:nvPicPr>
          <p:cNvPr id="57347" name="Picture 4" descr="slide7.jpg"/>
          <p:cNvPicPr>
            <a:picLocks noChangeAspect="1"/>
          </p:cNvPicPr>
          <p:nvPr/>
        </p:nvPicPr>
        <p:blipFill>
          <a:blip r:embed="rId2" cstate="print"/>
          <a:srcRect/>
          <a:stretch>
            <a:fillRect/>
          </a:stretch>
        </p:blipFill>
        <p:spPr bwMode="auto">
          <a:xfrm>
            <a:off x="2895600" y="1676400"/>
            <a:ext cx="6172200" cy="3205163"/>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457200" y="0"/>
            <a:ext cx="8229600" cy="1219200"/>
          </a:xfrm>
        </p:spPr>
        <p:txBody>
          <a:bodyPr/>
          <a:lstStyle/>
          <a:p>
            <a:r>
              <a:rPr lang="en-US" b="1" smtClean="0">
                <a:solidFill>
                  <a:srgbClr val="000000"/>
                </a:solidFill>
              </a:rPr>
              <a:t>    Develop Mentors – Option 2</a:t>
            </a:r>
          </a:p>
        </p:txBody>
      </p:sp>
      <p:pic>
        <p:nvPicPr>
          <p:cNvPr id="58371" name="Picture 2" descr="Logo-Gallaudet-Video-640x360.jpg"/>
          <p:cNvPicPr>
            <a:picLocks noChangeAspect="1"/>
          </p:cNvPicPr>
          <p:nvPr/>
        </p:nvPicPr>
        <p:blipFill>
          <a:blip r:embed="rId2" cstate="print"/>
          <a:srcRect/>
          <a:stretch>
            <a:fillRect/>
          </a:stretch>
        </p:blipFill>
        <p:spPr bwMode="auto">
          <a:xfrm>
            <a:off x="3225800" y="1371600"/>
            <a:ext cx="5537200" cy="2743200"/>
          </a:xfrm>
          <a:prstGeom prst="rect">
            <a:avLst/>
          </a:prstGeom>
          <a:noFill/>
          <a:ln w="9525">
            <a:noFill/>
            <a:miter lim="800000"/>
            <a:headEnd/>
            <a:tailEnd/>
          </a:ln>
        </p:spPr>
      </p:pic>
      <p:sp>
        <p:nvSpPr>
          <p:cNvPr id="58372" name="TextBox 3"/>
          <p:cNvSpPr txBox="1">
            <a:spLocks noChangeArrowheads="1"/>
          </p:cNvSpPr>
          <p:nvPr/>
        </p:nvSpPr>
        <p:spPr bwMode="auto">
          <a:xfrm>
            <a:off x="3886200" y="4419600"/>
            <a:ext cx="4648200" cy="1200150"/>
          </a:xfrm>
          <a:prstGeom prst="rect">
            <a:avLst/>
          </a:prstGeom>
          <a:noFill/>
          <a:ln w="9525">
            <a:noFill/>
            <a:miter lim="800000"/>
            <a:headEnd/>
            <a:tailEnd/>
          </a:ln>
        </p:spPr>
        <p:txBody>
          <a:bodyPr>
            <a:spAutoFit/>
          </a:bodyPr>
          <a:lstStyle/>
          <a:p>
            <a:r>
              <a:rPr lang="en-US" sz="3600" b="1">
                <a:solidFill>
                  <a:srgbClr val="0000FF"/>
                </a:solidFill>
              </a:rPr>
              <a:t>On-site Peer </a:t>
            </a:r>
          </a:p>
          <a:p>
            <a:r>
              <a:rPr lang="en-US" sz="3600" b="1">
                <a:solidFill>
                  <a:srgbClr val="0000FF"/>
                </a:solidFill>
              </a:rPr>
              <a:t>Mentoring Program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ctrTitle"/>
          </p:nvPr>
        </p:nvSpPr>
        <p:spPr>
          <a:xfrm>
            <a:off x="-2895600" y="1371600"/>
            <a:ext cx="8229600" cy="1219200"/>
          </a:xfrm>
        </p:spPr>
        <p:txBody>
          <a:bodyPr/>
          <a:lstStyle/>
          <a:p>
            <a:r>
              <a:rPr lang="en-US" sz="4800" smtClean="0"/>
              <a:t> </a:t>
            </a:r>
          </a:p>
        </p:txBody>
      </p:sp>
      <p:sp>
        <p:nvSpPr>
          <p:cNvPr id="3" name="Subtitle 2"/>
          <p:cNvSpPr>
            <a:spLocks noGrp="1"/>
          </p:cNvSpPr>
          <p:nvPr>
            <p:ph type="subTitle" idx="1"/>
          </p:nvPr>
        </p:nvSpPr>
        <p:spPr>
          <a:xfrm>
            <a:off x="0" y="3090863"/>
            <a:ext cx="5715000" cy="3309937"/>
          </a:xfrm>
        </p:spPr>
        <p:txBody>
          <a:bodyPr>
            <a:normAutofit/>
          </a:bodyPr>
          <a:lstStyle/>
          <a:p>
            <a:pPr>
              <a:buFont typeface="Arial" charset="0"/>
              <a:buNone/>
              <a:defRPr/>
            </a:pPr>
            <a:r>
              <a:rPr lang="en-US" dirty="0">
                <a:solidFill>
                  <a:schemeClr val="tx2">
                    <a:lumMod val="90000"/>
                  </a:schemeClr>
                </a:solidFill>
              </a:rPr>
              <a:t> </a:t>
            </a:r>
            <a:endParaRPr lang="en-US" dirty="0">
              <a:solidFill>
                <a:srgbClr val="EEFF15"/>
              </a:solidFill>
            </a:endParaRPr>
          </a:p>
        </p:txBody>
      </p:sp>
      <p:sp>
        <p:nvSpPr>
          <p:cNvPr id="59396" name="TextBox 6"/>
          <p:cNvSpPr txBox="1">
            <a:spLocks noChangeArrowheads="1"/>
          </p:cNvSpPr>
          <p:nvPr/>
        </p:nvSpPr>
        <p:spPr bwMode="auto">
          <a:xfrm>
            <a:off x="0" y="2490788"/>
            <a:ext cx="9144000" cy="3478212"/>
          </a:xfrm>
          <a:prstGeom prst="rect">
            <a:avLst/>
          </a:prstGeom>
          <a:noFill/>
          <a:ln w="9525">
            <a:noFill/>
            <a:miter lim="800000"/>
            <a:headEnd/>
            <a:tailEnd/>
          </a:ln>
        </p:spPr>
        <p:txBody>
          <a:bodyPr>
            <a:spAutoFit/>
          </a:bodyPr>
          <a:lstStyle/>
          <a:p>
            <a:r>
              <a:rPr lang="en-US" sz="4400" b="1">
                <a:latin typeface="Bank Gothic"/>
                <a:ea typeface="Bank Gothic"/>
                <a:cs typeface="Bank Gothic"/>
              </a:rPr>
              <a:t>			</a:t>
            </a:r>
          </a:p>
          <a:p>
            <a:endParaRPr lang="en-US" sz="4400" b="1">
              <a:latin typeface="Bank Gothic"/>
              <a:ea typeface="Bank Gothic"/>
              <a:cs typeface="Bank Gothic"/>
            </a:endParaRPr>
          </a:p>
          <a:p>
            <a:endParaRPr lang="en-US" sz="4400" b="1">
              <a:latin typeface="Bank Gothic"/>
              <a:ea typeface="Bank Gothic"/>
              <a:cs typeface="Bank Gothic"/>
            </a:endParaRPr>
          </a:p>
          <a:p>
            <a:r>
              <a:rPr lang="en-US" sz="4400" b="1">
                <a:latin typeface="Bank Gothic"/>
                <a:ea typeface="Bank Gothic"/>
                <a:cs typeface="Bank Gothic"/>
              </a:rPr>
              <a:t>  			</a:t>
            </a:r>
          </a:p>
          <a:p>
            <a:r>
              <a:rPr lang="en-US" sz="4400" b="1">
                <a:latin typeface="Bank Gothic"/>
                <a:ea typeface="Bank Gothic"/>
                <a:cs typeface="Bank Gothic"/>
              </a:rPr>
              <a:t>						Education</a:t>
            </a:r>
            <a:endParaRPr lang="en-US" sz="4400">
              <a:latin typeface="Bank Gothic"/>
              <a:ea typeface="Bank Gothic"/>
              <a:cs typeface="Bank Gothic"/>
            </a:endParaRPr>
          </a:p>
        </p:txBody>
      </p:sp>
      <p:pic>
        <p:nvPicPr>
          <p:cNvPr id="59397" name="Content Placeholder 3" descr="DSC01718.jpg"/>
          <p:cNvPicPr>
            <a:picLocks noChangeAspect="1"/>
          </p:cNvPicPr>
          <p:nvPr/>
        </p:nvPicPr>
        <p:blipFill>
          <a:blip r:embed="rId3" cstate="print"/>
          <a:srcRect/>
          <a:stretch>
            <a:fillRect/>
          </a:stretch>
        </p:blipFill>
        <p:spPr bwMode="auto">
          <a:xfrm>
            <a:off x="1219200" y="449263"/>
            <a:ext cx="6127750" cy="4699000"/>
          </a:xfrm>
          <a:prstGeom prst="rect">
            <a:avLst/>
          </a:prstGeom>
          <a:noFill/>
          <a:ln w="9525">
            <a:noFill/>
            <a:miter lim="800000"/>
            <a:headEnd/>
            <a:tailEnd/>
          </a:ln>
        </p:spPr>
      </p:pic>
    </p:spTree>
  </p:cSld>
  <p:clrMapOvr>
    <a:masterClrMapping/>
  </p:clrMapOvr>
  <p:transition advTm="5935"/>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457200" y="0"/>
            <a:ext cx="8686800" cy="1600200"/>
          </a:xfrm>
        </p:spPr>
        <p:txBody>
          <a:bodyPr/>
          <a:lstStyle/>
          <a:p>
            <a:r>
              <a:rPr lang="en-US" b="1" smtClean="0">
                <a:solidFill>
                  <a:srgbClr val="000000"/>
                </a:solidFill>
              </a:rPr>
              <a:t> Education Basics - All Meetings</a:t>
            </a:r>
          </a:p>
        </p:txBody>
      </p:sp>
      <p:sp>
        <p:nvSpPr>
          <p:cNvPr id="3" name="Content Placeholder 2"/>
          <p:cNvSpPr>
            <a:spLocks noGrp="1"/>
          </p:cNvSpPr>
          <p:nvPr>
            <p:ph idx="1"/>
          </p:nvPr>
        </p:nvSpPr>
        <p:spPr>
          <a:xfrm>
            <a:off x="3733800" y="1524000"/>
            <a:ext cx="5334000" cy="4389438"/>
          </a:xfrm>
        </p:spPr>
        <p:txBody>
          <a:bodyPr>
            <a:normAutofit/>
          </a:bodyPr>
          <a:lstStyle/>
          <a:p>
            <a:pPr>
              <a:buFont typeface="Arial" charset="0"/>
              <a:buChar char="•"/>
              <a:defRPr/>
            </a:pPr>
            <a:r>
              <a:rPr lang="en-US" sz="2400" dirty="0"/>
              <a:t>Introduce CART </a:t>
            </a:r>
          </a:p>
          <a:p>
            <a:pPr>
              <a:buFont typeface="Arial" charset="0"/>
              <a:buChar char="•"/>
              <a:defRPr/>
            </a:pPr>
            <a:r>
              <a:rPr lang="en-US" sz="2400" dirty="0"/>
              <a:t>Introduce Loop / T-coil</a:t>
            </a:r>
          </a:p>
          <a:p>
            <a:pPr>
              <a:buFont typeface="Arial" charset="0"/>
              <a:buChar char="•"/>
              <a:defRPr/>
            </a:pPr>
            <a:r>
              <a:rPr lang="en-US" sz="2400" dirty="0"/>
              <a:t>Introduce Mentors</a:t>
            </a:r>
          </a:p>
          <a:p>
            <a:pPr>
              <a:buFont typeface="Arial" charset="0"/>
              <a:buChar char="•"/>
              <a:defRPr/>
            </a:pPr>
            <a:r>
              <a:rPr lang="en-US" sz="2400" dirty="0"/>
              <a:t>Introduce Other Leaders</a:t>
            </a:r>
          </a:p>
          <a:p>
            <a:pPr>
              <a:buFont typeface="Arial" charset="0"/>
              <a:buChar char="•"/>
              <a:defRPr/>
            </a:pPr>
            <a:r>
              <a:rPr lang="en-US" sz="2400" dirty="0"/>
              <a:t>Community access opportunities</a:t>
            </a:r>
          </a:p>
          <a:p>
            <a:pPr marL="0" indent="0">
              <a:buFont typeface="Arial" charset="0"/>
              <a:buNone/>
              <a:defRPr/>
            </a:pPr>
            <a:r>
              <a:rPr lang="en-US" sz="2400" dirty="0"/>
              <a:t>   • Captioned Movies  • Looped Venues</a:t>
            </a:r>
          </a:p>
          <a:p>
            <a:pPr>
              <a:buFont typeface="Arial" charset="0"/>
              <a:buChar char="•"/>
              <a:defRPr/>
            </a:pPr>
            <a:r>
              <a:rPr lang="en-US" sz="2400" dirty="0"/>
              <a:t>Information Table </a:t>
            </a:r>
          </a:p>
          <a:p>
            <a:pPr>
              <a:buFont typeface="Arial" charset="0"/>
              <a:buChar char="•"/>
              <a:defRPr/>
            </a:pPr>
            <a:r>
              <a:rPr lang="en-US" sz="2400" dirty="0"/>
              <a:t>Introduce an ALD </a:t>
            </a:r>
            <a:r>
              <a:rPr lang="en-US" sz="1600" i="1" dirty="0"/>
              <a:t>(optional)</a:t>
            </a:r>
          </a:p>
          <a:p>
            <a:pPr>
              <a:buFont typeface="Arial" charset="0"/>
              <a:buChar char="•"/>
              <a:defRPr/>
            </a:pPr>
            <a:r>
              <a:rPr lang="en-US" sz="2400" dirty="0"/>
              <a:t>Meet a Member </a:t>
            </a:r>
            <a:r>
              <a:rPr lang="en-US" sz="1600" i="1" dirty="0"/>
              <a:t>(optional)</a:t>
            </a:r>
          </a:p>
          <a:p>
            <a:pPr>
              <a:buFont typeface="Arial" charset="0"/>
              <a:buChar char="•"/>
              <a:defRPr/>
            </a:pPr>
            <a:endParaRPr lang="en-US" sz="2400" dirty="0"/>
          </a:p>
        </p:txBody>
      </p:sp>
      <p:pic>
        <p:nvPicPr>
          <p:cNvPr id="60420" name="Picture 3" descr="education-concept-alisa-tsoy-24830510-xl.jpg"/>
          <p:cNvPicPr>
            <a:picLocks noChangeAspect="1"/>
          </p:cNvPicPr>
          <p:nvPr/>
        </p:nvPicPr>
        <p:blipFill>
          <a:blip r:embed="rId2" cstate="print"/>
          <a:srcRect/>
          <a:stretch>
            <a:fillRect/>
          </a:stretch>
        </p:blipFill>
        <p:spPr bwMode="auto">
          <a:xfrm>
            <a:off x="457200" y="1371600"/>
            <a:ext cx="3030538" cy="41910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52400" y="0"/>
            <a:ext cx="8839200" cy="819150"/>
          </a:xfrm>
        </p:spPr>
        <p:txBody>
          <a:bodyPr/>
          <a:lstStyle/>
          <a:p>
            <a:r>
              <a:rPr lang="en-US" smtClean="0"/>
              <a:t>   </a:t>
            </a:r>
            <a:r>
              <a:rPr lang="en-US" b="1" smtClean="0"/>
              <a:t>Top Questions for the Day</a:t>
            </a:r>
          </a:p>
        </p:txBody>
      </p:sp>
      <p:sp>
        <p:nvSpPr>
          <p:cNvPr id="3" name="Content Placeholder 2"/>
          <p:cNvSpPr>
            <a:spLocks noGrp="1"/>
          </p:cNvSpPr>
          <p:nvPr>
            <p:ph idx="1"/>
          </p:nvPr>
        </p:nvSpPr>
        <p:spPr>
          <a:xfrm>
            <a:off x="381000" y="990600"/>
            <a:ext cx="8686800" cy="4389438"/>
          </a:xfrm>
        </p:spPr>
        <p:txBody>
          <a:bodyPr>
            <a:normAutofit fontScale="92500" lnSpcReduction="10000"/>
          </a:bodyPr>
          <a:lstStyle/>
          <a:p>
            <a:pPr>
              <a:buFont typeface="Arial" charset="0"/>
              <a:buChar char="•"/>
              <a:defRPr/>
            </a:pPr>
            <a:r>
              <a:rPr lang="en-US" dirty="0"/>
              <a:t>What does HLAA do?</a:t>
            </a:r>
          </a:p>
          <a:p>
            <a:pPr>
              <a:buFont typeface="Arial" charset="0"/>
              <a:buChar char="•"/>
              <a:defRPr/>
            </a:pPr>
            <a:r>
              <a:rPr lang="en-US" dirty="0"/>
              <a:t>How does HLAA contribute to local chapters?</a:t>
            </a:r>
          </a:p>
          <a:p>
            <a:pPr>
              <a:buFont typeface="Arial" charset="0"/>
              <a:buChar char="•"/>
              <a:defRPr/>
            </a:pPr>
            <a:r>
              <a:rPr lang="en-US" dirty="0"/>
              <a:t>How do we attract more members?</a:t>
            </a:r>
          </a:p>
          <a:p>
            <a:pPr lvl="1">
              <a:buFont typeface="Arial" charset="0"/>
              <a:buChar char="–"/>
              <a:defRPr/>
            </a:pPr>
            <a:r>
              <a:rPr lang="en-US" dirty="0"/>
              <a:t>More active members?</a:t>
            </a:r>
          </a:p>
          <a:p>
            <a:pPr lvl="1">
              <a:buFont typeface="Arial" charset="0"/>
              <a:buChar char="–"/>
              <a:defRPr/>
            </a:pPr>
            <a:r>
              <a:rPr lang="en-US" dirty="0"/>
              <a:t>More contributing members?</a:t>
            </a:r>
          </a:p>
          <a:p>
            <a:pPr lvl="1">
              <a:buFont typeface="Arial" charset="0"/>
              <a:buChar char="–"/>
              <a:defRPr/>
            </a:pPr>
            <a:r>
              <a:rPr lang="en-US" dirty="0"/>
              <a:t>How do we keep active/contributing members?</a:t>
            </a:r>
          </a:p>
          <a:p>
            <a:pPr>
              <a:buFont typeface="Arial" charset="0"/>
              <a:buChar char="•"/>
              <a:defRPr/>
            </a:pPr>
            <a:r>
              <a:rPr lang="en-US" dirty="0"/>
              <a:t>How can we nurture volunteers?</a:t>
            </a:r>
          </a:p>
          <a:p>
            <a:pPr>
              <a:buFont typeface="Arial" charset="0"/>
              <a:buChar char="•"/>
              <a:defRPr/>
            </a:pPr>
            <a:r>
              <a:rPr lang="en-US" dirty="0"/>
              <a:t>How to attract younger members?</a:t>
            </a:r>
          </a:p>
          <a:p>
            <a:pPr>
              <a:buFont typeface="Arial" charset="0"/>
              <a:buChar char="•"/>
              <a:defRPr/>
            </a:pPr>
            <a:r>
              <a:rPr lang="en-US" dirty="0"/>
              <a:t>Long term planning?</a:t>
            </a:r>
          </a:p>
        </p:txBody>
      </p:sp>
      <p:pic>
        <p:nvPicPr>
          <p:cNvPr id="8196" name="Picture 3" descr="images.jpg"/>
          <p:cNvPicPr>
            <a:picLocks noChangeAspect="1"/>
          </p:cNvPicPr>
          <p:nvPr/>
        </p:nvPicPr>
        <p:blipFill>
          <a:blip r:embed="rId2" cstate="print"/>
          <a:srcRect/>
          <a:stretch>
            <a:fillRect/>
          </a:stretch>
        </p:blipFill>
        <p:spPr bwMode="auto">
          <a:xfrm>
            <a:off x="7239000" y="3810000"/>
            <a:ext cx="1639888" cy="1943100"/>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0" y="0"/>
            <a:ext cx="9144000" cy="838200"/>
          </a:xfrm>
        </p:spPr>
        <p:txBody>
          <a:bodyPr/>
          <a:lstStyle/>
          <a:p>
            <a:r>
              <a:rPr lang="en-US" sz="4000" b="1" smtClean="0"/>
              <a:t>Communication Access is essential</a:t>
            </a:r>
          </a:p>
        </p:txBody>
      </p:sp>
      <p:pic>
        <p:nvPicPr>
          <p:cNvPr id="61443" name="Content Placeholder 3" descr="1da8a53a0f31e55bdd630b7c225166ff.jpg"/>
          <p:cNvPicPr>
            <a:picLocks noGrp="1" noChangeAspect="1"/>
          </p:cNvPicPr>
          <p:nvPr>
            <p:ph idx="1"/>
          </p:nvPr>
        </p:nvPicPr>
        <p:blipFill>
          <a:blip r:embed="rId2" cstate="print"/>
          <a:srcRect/>
          <a:stretch>
            <a:fillRect/>
          </a:stretch>
        </p:blipFill>
        <p:spPr>
          <a:xfrm>
            <a:off x="468313" y="838200"/>
            <a:ext cx="8229600" cy="4389438"/>
          </a:xfrm>
        </p:spPr>
      </p:pic>
      <p:sp>
        <p:nvSpPr>
          <p:cNvPr id="61444" name="TextBox 2"/>
          <p:cNvSpPr txBox="1">
            <a:spLocks noChangeArrowheads="1"/>
          </p:cNvSpPr>
          <p:nvPr/>
        </p:nvSpPr>
        <p:spPr bwMode="auto">
          <a:xfrm>
            <a:off x="1143000" y="5943600"/>
            <a:ext cx="7086600" cy="523875"/>
          </a:xfrm>
          <a:prstGeom prst="rect">
            <a:avLst/>
          </a:prstGeom>
          <a:noFill/>
          <a:ln w="9525">
            <a:noFill/>
            <a:miter lim="800000"/>
            <a:headEnd/>
            <a:tailEnd/>
          </a:ln>
        </p:spPr>
        <p:txBody>
          <a:bodyPr>
            <a:spAutoFit/>
          </a:bodyPr>
          <a:lstStyle/>
          <a:p>
            <a:r>
              <a:rPr lang="en-US" sz="2800" b="1"/>
              <a:t>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457200" y="704850"/>
            <a:ext cx="8686800" cy="1143000"/>
          </a:xfrm>
        </p:spPr>
        <p:txBody>
          <a:bodyPr/>
          <a:lstStyle/>
          <a:p>
            <a:r>
              <a:rPr lang="en-US" smtClean="0"/>
              <a:t>		    </a:t>
            </a:r>
            <a:r>
              <a:rPr lang="en-US" b="1" smtClean="0">
                <a:solidFill>
                  <a:srgbClr val="000000"/>
                </a:solidFill>
              </a:rPr>
              <a:t>Education Plan            </a:t>
            </a:r>
            <a:endParaRPr lang="en-US" sz="3200" b="1" i="1" smtClean="0">
              <a:solidFill>
                <a:srgbClr val="FF0000"/>
              </a:solidFill>
            </a:endParaRPr>
          </a:p>
        </p:txBody>
      </p:sp>
      <p:pic>
        <p:nvPicPr>
          <p:cNvPr id="62467" name="Picture 3" descr="gcen-teaching.png"/>
          <p:cNvPicPr>
            <a:picLocks noChangeAspect="1"/>
          </p:cNvPicPr>
          <p:nvPr/>
        </p:nvPicPr>
        <p:blipFill>
          <a:blip r:embed="rId2" cstate="print"/>
          <a:srcRect/>
          <a:stretch>
            <a:fillRect/>
          </a:stretch>
        </p:blipFill>
        <p:spPr bwMode="auto">
          <a:xfrm>
            <a:off x="3808413" y="1793875"/>
            <a:ext cx="4421187" cy="3616325"/>
          </a:xfrm>
          <a:prstGeom prst="rect">
            <a:avLst/>
          </a:prstGeom>
          <a:noFill/>
          <a:ln w="9525">
            <a:noFill/>
            <a:miter lim="800000"/>
            <a:headEnd/>
            <a:tailEnd/>
          </a:ln>
        </p:spPr>
      </p:pic>
      <p:sp>
        <p:nvSpPr>
          <p:cNvPr id="62468" name="Content Placeholder 5"/>
          <p:cNvSpPr>
            <a:spLocks noGrp="1"/>
          </p:cNvSpPr>
          <p:nvPr>
            <p:ph idx="1"/>
          </p:nvPr>
        </p:nvSpPr>
        <p:spPr/>
        <p:txBody>
          <a:bodyPr/>
          <a:lstStyle/>
          <a:p>
            <a:endParaRPr lang="en-US" smtClean="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0" y="0"/>
            <a:ext cx="5943600" cy="1295400"/>
          </a:xfrm>
        </p:spPr>
        <p:txBody>
          <a:bodyPr/>
          <a:lstStyle/>
          <a:p>
            <a:pPr algn="l"/>
            <a:r>
              <a:rPr lang="en-US" b="1" smtClean="0"/>
              <a:t>              Education Plan</a:t>
            </a:r>
          </a:p>
        </p:txBody>
      </p:sp>
      <p:sp>
        <p:nvSpPr>
          <p:cNvPr id="63491" name="Content Placeholder 2"/>
          <p:cNvSpPr>
            <a:spLocks noGrp="1"/>
          </p:cNvSpPr>
          <p:nvPr>
            <p:ph idx="1"/>
          </p:nvPr>
        </p:nvSpPr>
        <p:spPr>
          <a:xfrm>
            <a:off x="2971800" y="1219200"/>
            <a:ext cx="6019800" cy="4343400"/>
          </a:xfrm>
        </p:spPr>
        <p:txBody>
          <a:bodyPr/>
          <a:lstStyle/>
          <a:p>
            <a:r>
              <a:rPr lang="en-US" smtClean="0"/>
              <a:t>Promote HLAA Mission in all communications</a:t>
            </a:r>
          </a:p>
          <a:p>
            <a:r>
              <a:rPr lang="en-US" smtClean="0"/>
              <a:t>Focus on topics before speakers</a:t>
            </a:r>
          </a:p>
          <a:p>
            <a:r>
              <a:rPr lang="en-US" smtClean="0"/>
              <a:t>Create a written topics  “Wish List” for 12-18 months</a:t>
            </a:r>
          </a:p>
          <a:p>
            <a:pPr lvl="1"/>
            <a:r>
              <a:rPr lang="en-US" smtClean="0"/>
              <a:t>Member, spouse, guest input </a:t>
            </a:r>
          </a:p>
          <a:p>
            <a:r>
              <a:rPr lang="en-US" smtClean="0"/>
              <a:t>Network the list to get speaker recommendations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smtClean="0"/>
              <a:t>Education Plan</a:t>
            </a:r>
          </a:p>
        </p:txBody>
      </p:sp>
      <p:sp>
        <p:nvSpPr>
          <p:cNvPr id="4" name="Content Placeholder 3"/>
          <p:cNvSpPr>
            <a:spLocks noGrp="1"/>
          </p:cNvSpPr>
          <p:nvPr>
            <p:ph sz="half" idx="2"/>
          </p:nvPr>
        </p:nvSpPr>
        <p:spPr>
          <a:xfrm>
            <a:off x="3124200" y="1219200"/>
            <a:ext cx="5562600" cy="4525963"/>
          </a:xfrm>
        </p:spPr>
        <p:txBody>
          <a:bodyPr/>
          <a:lstStyle/>
          <a:p>
            <a:pPr marL="0" indent="0">
              <a:buFont typeface="Arial" charset="0"/>
              <a:buNone/>
              <a:defRPr/>
            </a:pPr>
            <a:r>
              <a:rPr lang="en-US" b="1" dirty="0" smtClean="0"/>
              <a:t>Topics should be benefit oriented</a:t>
            </a:r>
          </a:p>
          <a:p>
            <a:pPr marL="0" indent="0">
              <a:buFont typeface="Arial" charset="0"/>
              <a:buNone/>
              <a:defRPr/>
            </a:pPr>
            <a:endParaRPr lang="en-US" b="1" dirty="0" smtClean="0"/>
          </a:p>
          <a:p>
            <a:pPr marL="0" indent="0">
              <a:buFont typeface="Arial" charset="0"/>
              <a:buNone/>
              <a:defRPr/>
            </a:pPr>
            <a:r>
              <a:rPr lang="en-US" dirty="0" smtClean="0"/>
              <a:t>   Improve one’s hearing, listening or communication skills</a:t>
            </a:r>
          </a:p>
          <a:p>
            <a:pPr marL="0" indent="0">
              <a:buFont typeface="Arial" charset="0"/>
              <a:buNone/>
              <a:defRPr/>
            </a:pPr>
            <a:r>
              <a:rPr lang="en-US" dirty="0" smtClean="0"/>
              <a:t>     “</a:t>
            </a:r>
            <a:r>
              <a:rPr lang="en-US" dirty="0" smtClean="0">
                <a:solidFill>
                  <a:srgbClr val="0000FF"/>
                </a:solidFill>
              </a:rPr>
              <a:t>How to improve communications when one of you is hard of hearing</a:t>
            </a:r>
            <a:r>
              <a:rPr lang="en-US" dirty="0" smtClean="0"/>
              <a:t>”</a:t>
            </a:r>
          </a:p>
          <a:p>
            <a:pPr marL="0" indent="0">
              <a:buFont typeface="Arial" charset="0"/>
              <a:buNone/>
              <a:defRPr/>
            </a:pPr>
            <a:r>
              <a:rPr lang="en-US" dirty="0" smtClean="0"/>
              <a:t>                           versus </a:t>
            </a:r>
            <a:endParaRPr lang="en-US" dirty="0" smtClean="0">
              <a:solidFill>
                <a:srgbClr val="0000FF"/>
              </a:solidFill>
            </a:endParaRPr>
          </a:p>
          <a:p>
            <a:pPr marL="0" indent="0">
              <a:buFont typeface="Arial" charset="0"/>
              <a:buNone/>
              <a:defRPr/>
            </a:pPr>
            <a:r>
              <a:rPr lang="en-US" dirty="0" smtClean="0">
                <a:solidFill>
                  <a:srgbClr val="0000FF"/>
                </a:solidFill>
              </a:rPr>
              <a:t>      </a:t>
            </a:r>
            <a:r>
              <a:rPr lang="en-US" dirty="0" smtClean="0"/>
              <a:t>   “</a:t>
            </a:r>
            <a:r>
              <a:rPr lang="en-US" dirty="0" smtClean="0">
                <a:solidFill>
                  <a:srgbClr val="0000FF"/>
                </a:solidFill>
              </a:rPr>
              <a:t>Coping with Hearing Loss</a:t>
            </a:r>
            <a:r>
              <a:rPr lang="en-US" dirty="0" smtClean="0"/>
              <a:t>” </a:t>
            </a:r>
          </a:p>
          <a:p>
            <a:pPr>
              <a:defRPr/>
            </a:pPr>
            <a:endParaRPr lang="en-US" dirty="0" smtClean="0"/>
          </a:p>
          <a:p>
            <a:pPr>
              <a:defRPr/>
            </a:pPr>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smtClean="0"/>
              <a:t>Education Plan</a:t>
            </a:r>
          </a:p>
        </p:txBody>
      </p:sp>
      <p:sp>
        <p:nvSpPr>
          <p:cNvPr id="4" name="Content Placeholder 3"/>
          <p:cNvSpPr>
            <a:spLocks noGrp="1"/>
          </p:cNvSpPr>
          <p:nvPr>
            <p:ph sz="half" idx="2"/>
          </p:nvPr>
        </p:nvSpPr>
        <p:spPr>
          <a:xfrm>
            <a:off x="3200400" y="1371600"/>
            <a:ext cx="5486400" cy="4525963"/>
          </a:xfrm>
        </p:spPr>
        <p:txBody>
          <a:bodyPr/>
          <a:lstStyle/>
          <a:p>
            <a:pPr>
              <a:buFont typeface="Arial" pitchFamily="34" charset="0"/>
              <a:buNone/>
              <a:defRPr/>
            </a:pPr>
            <a:r>
              <a:rPr lang="en-US" dirty="0" smtClean="0"/>
              <a:t>       At Least 3 Learning Objectives                                   </a:t>
            </a:r>
          </a:p>
          <a:p>
            <a:pPr>
              <a:buFont typeface="Arial" pitchFamily="34" charset="0"/>
              <a:buNone/>
              <a:defRPr/>
            </a:pPr>
            <a:endParaRPr lang="en-US" dirty="0" smtClean="0"/>
          </a:p>
          <a:p>
            <a:pPr>
              <a:buFont typeface="Arial" pitchFamily="34" charset="0"/>
              <a:buNone/>
              <a:defRPr/>
            </a:pPr>
            <a:r>
              <a:rPr lang="en-US" dirty="0" smtClean="0"/>
              <a:t>As a result of attending this session you will learn how to:  </a:t>
            </a:r>
          </a:p>
          <a:p>
            <a:pPr marL="0" indent="0">
              <a:buFont typeface="Arial" charset="0"/>
              <a:buNone/>
              <a:defRPr/>
            </a:pPr>
            <a:r>
              <a:rPr lang="en-US" dirty="0" smtClean="0"/>
              <a:t>     </a:t>
            </a:r>
            <a:r>
              <a:rPr lang="en-US" sz="2400" dirty="0" smtClean="0"/>
              <a:t>• Avoid the roadblocks to successful communication</a:t>
            </a:r>
          </a:p>
          <a:p>
            <a:pPr marL="0" indent="0">
              <a:buFont typeface="Arial" charset="0"/>
              <a:buNone/>
              <a:defRPr/>
            </a:pPr>
            <a:r>
              <a:rPr lang="en-US" sz="2400" dirty="0" smtClean="0"/>
              <a:t>     • Self-advocate for your listening needs</a:t>
            </a:r>
          </a:p>
          <a:p>
            <a:pPr marL="0" indent="0">
              <a:buFont typeface="Arial" charset="0"/>
              <a:buNone/>
              <a:defRPr/>
            </a:pPr>
            <a:r>
              <a:rPr lang="en-US" sz="2400" dirty="0" smtClean="0"/>
              <a:t>     • Support a loved one with hearing loss in conversations</a:t>
            </a:r>
            <a:endParaRPr lang="en-US" sz="2400" b="1" dirty="0" smtClean="0"/>
          </a:p>
          <a:p>
            <a:pPr>
              <a:defRPr/>
            </a:pPr>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25400"/>
            <a:ext cx="6248400" cy="1422400"/>
          </a:xfrm>
        </p:spPr>
        <p:txBody>
          <a:bodyPr>
            <a:normAutofit fontScale="90000"/>
          </a:bodyPr>
          <a:lstStyle/>
          <a:p>
            <a:pPr>
              <a:defRPr/>
            </a:pPr>
            <a:r>
              <a:rPr lang="en-US" dirty="0"/>
              <a:t>	   </a:t>
            </a:r>
            <a:br>
              <a:rPr lang="en-US" dirty="0"/>
            </a:br>
            <a:r>
              <a:rPr lang="en-US" b="1" dirty="0">
                <a:solidFill>
                  <a:srgbClr val="000000"/>
                </a:solidFill>
              </a:rPr>
              <a:t>Annual Education Goal</a:t>
            </a:r>
          </a:p>
        </p:txBody>
      </p:sp>
      <p:sp>
        <p:nvSpPr>
          <p:cNvPr id="66563" name="Content Placeholder 2"/>
          <p:cNvSpPr>
            <a:spLocks noGrp="1"/>
          </p:cNvSpPr>
          <p:nvPr>
            <p:ph idx="1"/>
          </p:nvPr>
        </p:nvSpPr>
        <p:spPr>
          <a:xfrm>
            <a:off x="304800" y="1828800"/>
            <a:ext cx="8839200" cy="4495800"/>
          </a:xfrm>
        </p:spPr>
        <p:txBody>
          <a:bodyPr/>
          <a:lstStyle/>
          <a:p>
            <a:pPr marL="0" indent="0">
              <a:buFont typeface="Arial" pitchFamily="34" charset="0"/>
              <a:buNone/>
            </a:pPr>
            <a:endParaRPr lang="en-US" smtClean="0"/>
          </a:p>
          <a:p>
            <a:pPr marL="0" indent="0">
              <a:buFont typeface="Arial" pitchFamily="34" charset="0"/>
              <a:buNone/>
            </a:pPr>
            <a:r>
              <a:rPr lang="en-US" smtClean="0"/>
              <a:t>Thinking about what you have learned from the chapter’s meetings in the past year, what effect would you estimate  has it had on improving your listening and communication skills?</a:t>
            </a:r>
          </a:p>
          <a:p>
            <a:pPr marL="0" indent="0">
              <a:buFont typeface="Arial" pitchFamily="34" charset="0"/>
              <a:buNone/>
            </a:pPr>
            <a:endParaRPr lang="en-US" smtClean="0"/>
          </a:p>
        </p:txBody>
      </p:sp>
      <p:pic>
        <p:nvPicPr>
          <p:cNvPr id="66564" name="Picture 3" descr="goals.jpg"/>
          <p:cNvPicPr>
            <a:picLocks noChangeAspect="1"/>
          </p:cNvPicPr>
          <p:nvPr/>
        </p:nvPicPr>
        <p:blipFill>
          <a:blip r:embed="rId2" cstate="print"/>
          <a:srcRect/>
          <a:stretch>
            <a:fillRect/>
          </a:stretch>
        </p:blipFill>
        <p:spPr bwMode="auto">
          <a:xfrm>
            <a:off x="609600" y="228600"/>
            <a:ext cx="1798638" cy="1738313"/>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457200" y="0"/>
            <a:ext cx="8229600" cy="1066800"/>
          </a:xfrm>
        </p:spPr>
        <p:txBody>
          <a:bodyPr/>
          <a:lstStyle/>
          <a:p>
            <a:r>
              <a:rPr lang="en-US" b="1" smtClean="0"/>
              <a:t>       Meeting Flyer Template</a:t>
            </a:r>
          </a:p>
        </p:txBody>
      </p:sp>
      <p:pic>
        <p:nvPicPr>
          <p:cNvPr id="67587" name="Picture 3" descr="Flyer Template.pdf"/>
          <p:cNvPicPr>
            <a:picLocks noChangeAspect="1"/>
          </p:cNvPicPr>
          <p:nvPr/>
        </p:nvPicPr>
        <p:blipFill>
          <a:blip r:embed="rId2" cstate="print"/>
          <a:srcRect/>
          <a:stretch>
            <a:fillRect/>
          </a:stretch>
        </p:blipFill>
        <p:spPr bwMode="auto">
          <a:xfrm>
            <a:off x="3886200" y="838200"/>
            <a:ext cx="4267200" cy="5105400"/>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229600" cy="1066800"/>
          </a:xfrm>
        </p:spPr>
        <p:txBody>
          <a:bodyPr>
            <a:normAutofit fontScale="90000"/>
          </a:bodyPr>
          <a:lstStyle/>
          <a:p>
            <a:pPr>
              <a:defRPr/>
            </a:pPr>
            <a:r>
              <a:rPr lang="en-US" dirty="0"/>
              <a:t>	       </a:t>
            </a:r>
            <a:r>
              <a:rPr lang="en-US" sz="7200" b="1" dirty="0"/>
              <a:t>Presentations</a:t>
            </a:r>
          </a:p>
        </p:txBody>
      </p:sp>
      <p:pic>
        <p:nvPicPr>
          <p:cNvPr id="68611" name="Content Placeholder 3" descr="Noel@AF.jpg"/>
          <p:cNvPicPr>
            <a:picLocks noGrp="1" noChangeAspect="1"/>
          </p:cNvPicPr>
          <p:nvPr>
            <p:ph idx="1"/>
          </p:nvPr>
        </p:nvPicPr>
        <p:blipFill>
          <a:blip r:embed="rId2" cstate="print"/>
          <a:srcRect l="-2734" r="-2734"/>
          <a:stretch>
            <a:fillRect/>
          </a:stretch>
        </p:blipFill>
        <p:spPr>
          <a:xfrm>
            <a:off x="533400" y="1219200"/>
            <a:ext cx="7467600" cy="3983038"/>
          </a:xfrm>
        </p:spPr>
      </p:pic>
      <p:sp>
        <p:nvSpPr>
          <p:cNvPr id="68612" name="TextBox 4"/>
          <p:cNvSpPr txBox="1">
            <a:spLocks noChangeArrowheads="1"/>
          </p:cNvSpPr>
          <p:nvPr/>
        </p:nvSpPr>
        <p:spPr bwMode="auto">
          <a:xfrm>
            <a:off x="1447800" y="4894263"/>
            <a:ext cx="6553200" cy="1354137"/>
          </a:xfrm>
          <a:prstGeom prst="rect">
            <a:avLst/>
          </a:prstGeom>
          <a:noFill/>
          <a:ln w="9525">
            <a:noFill/>
            <a:miter lim="800000"/>
            <a:headEnd/>
            <a:tailEnd/>
          </a:ln>
        </p:spPr>
        <p:txBody>
          <a:bodyPr>
            <a:spAutoFit/>
          </a:bodyPr>
          <a:lstStyle/>
          <a:p>
            <a:endParaRPr lang="en-US" sz="3200"/>
          </a:p>
          <a:p>
            <a:r>
              <a:rPr lang="en-US" sz="3200"/>
              <a:t>            What topics are the best?</a:t>
            </a:r>
          </a:p>
          <a:p>
            <a:endParaRPr 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457200" y="152400"/>
            <a:ext cx="8229600" cy="838200"/>
          </a:xfrm>
        </p:spPr>
        <p:txBody>
          <a:bodyPr/>
          <a:lstStyle/>
          <a:p>
            <a:r>
              <a:rPr lang="en-US" b="1" smtClean="0">
                <a:solidFill>
                  <a:srgbClr val="FF0000"/>
                </a:solidFill>
              </a:rPr>
              <a:t>Best Presentations</a:t>
            </a:r>
          </a:p>
        </p:txBody>
      </p:sp>
      <p:sp>
        <p:nvSpPr>
          <p:cNvPr id="3" name="Content Placeholder 2"/>
          <p:cNvSpPr>
            <a:spLocks noGrp="1"/>
          </p:cNvSpPr>
          <p:nvPr>
            <p:ph idx="1"/>
          </p:nvPr>
        </p:nvSpPr>
        <p:spPr>
          <a:xfrm>
            <a:off x="1981200" y="914400"/>
            <a:ext cx="7162800" cy="5029200"/>
          </a:xfrm>
        </p:spPr>
        <p:txBody>
          <a:bodyPr>
            <a:normAutofit/>
          </a:bodyPr>
          <a:lstStyle/>
          <a:p>
            <a:pPr>
              <a:buFont typeface="Arial" charset="0"/>
              <a:buChar char="•"/>
              <a:defRPr/>
            </a:pPr>
            <a:r>
              <a:rPr lang="en-US" sz="2400" b="1" dirty="0"/>
              <a:t>Best at Opening World of </a:t>
            </a:r>
            <a:r>
              <a:rPr lang="en-US" sz="2400" b="1" dirty="0" smtClean="0"/>
              <a:t>                                 Communication</a:t>
            </a:r>
            <a:endParaRPr lang="en-US" sz="2400" b="1" dirty="0"/>
          </a:p>
          <a:p>
            <a:pPr marL="0" indent="0">
              <a:buFont typeface="Arial" charset="0"/>
              <a:buNone/>
              <a:defRPr/>
            </a:pPr>
            <a:r>
              <a:rPr lang="en-US" sz="2400" dirty="0"/>
              <a:t>	• Communication Strategies</a:t>
            </a:r>
          </a:p>
          <a:p>
            <a:pPr marL="0" indent="0">
              <a:buFont typeface="Arial" charset="0"/>
              <a:buNone/>
              <a:defRPr/>
            </a:pPr>
            <a:r>
              <a:rPr lang="en-US" sz="2400" dirty="0"/>
              <a:t>	• Assistive Listening Devices</a:t>
            </a:r>
          </a:p>
          <a:p>
            <a:pPr marL="0" indent="0">
              <a:buFont typeface="Arial" charset="0"/>
              <a:buNone/>
              <a:defRPr/>
            </a:pPr>
            <a:r>
              <a:rPr lang="en-US" sz="2400" dirty="0"/>
              <a:t>	• Demystifying Hearing Aid Purchase</a:t>
            </a:r>
          </a:p>
          <a:p>
            <a:pPr>
              <a:buFont typeface="Arial" charset="0"/>
              <a:buChar char="•"/>
              <a:defRPr/>
            </a:pPr>
            <a:r>
              <a:rPr lang="en-US" sz="2400" b="1" dirty="0"/>
              <a:t>Best at Spiking Attendance</a:t>
            </a:r>
          </a:p>
          <a:p>
            <a:pPr marL="393192" lvl="1" indent="0">
              <a:buFont typeface="Arial" charset="0"/>
              <a:buNone/>
              <a:defRPr/>
            </a:pPr>
            <a:r>
              <a:rPr lang="en-US" sz="2200" b="1" dirty="0"/>
              <a:t>      </a:t>
            </a:r>
            <a:r>
              <a:rPr lang="en-US" sz="2200" dirty="0"/>
              <a:t>• Communication Strategies for Couples</a:t>
            </a:r>
          </a:p>
          <a:p>
            <a:pPr marL="393192" lvl="1" indent="0">
              <a:buFont typeface="Arial" charset="0"/>
              <a:buNone/>
              <a:defRPr/>
            </a:pPr>
            <a:r>
              <a:rPr lang="en-US" sz="2200" dirty="0"/>
              <a:t>      • Latest ALD Technologies</a:t>
            </a:r>
          </a:p>
          <a:p>
            <a:pPr marL="393192" lvl="1" indent="0">
              <a:buFont typeface="Arial" charset="0"/>
              <a:buNone/>
              <a:defRPr/>
            </a:pPr>
            <a:r>
              <a:rPr lang="en-US" sz="2200" dirty="0"/>
              <a:t>      • Latest Hearing Aid or CI Technologies</a:t>
            </a:r>
            <a:endParaRPr lang="en-US" sz="2400" dirty="0"/>
          </a:p>
          <a:p>
            <a:pPr>
              <a:buFont typeface="Arial" charset="0"/>
              <a:buChar char="•"/>
              <a:defRPr/>
            </a:pPr>
            <a:r>
              <a:rPr lang="en-US" sz="2400" b="1" dirty="0"/>
              <a:t>Best at Improving Listening &amp; Communication Skills </a:t>
            </a:r>
          </a:p>
          <a:p>
            <a:pPr marL="393192" lvl="1" indent="0">
              <a:buFont typeface="Arial" charset="0"/>
              <a:buNone/>
              <a:defRPr/>
            </a:pPr>
            <a:r>
              <a:rPr lang="en-US" sz="2200" b="1" dirty="0"/>
              <a:t>	</a:t>
            </a:r>
            <a:r>
              <a:rPr lang="en-US" sz="2200" dirty="0"/>
              <a:t>• Auditory Training- LACE, Read My Quips, Brain HQ</a:t>
            </a:r>
          </a:p>
          <a:p>
            <a:pPr marL="393192" lvl="1" indent="0">
              <a:buFont typeface="Arial" charset="0"/>
              <a:buNone/>
              <a:defRPr/>
            </a:pPr>
            <a:r>
              <a:rPr lang="en-US" sz="2200" dirty="0"/>
              <a:t>	• Communication Strategies for Noisy Situations</a:t>
            </a:r>
          </a:p>
        </p:txBody>
      </p:sp>
      <p:pic>
        <p:nvPicPr>
          <p:cNvPr id="69636" name="Picture 3" descr="Webinar-Tips-to-be-a-Dynamic-Presenter-300x299.jpg"/>
          <p:cNvPicPr>
            <a:picLocks noChangeAspect="1"/>
          </p:cNvPicPr>
          <p:nvPr/>
        </p:nvPicPr>
        <p:blipFill>
          <a:blip r:embed="rId2" cstate="print"/>
          <a:srcRect/>
          <a:stretch>
            <a:fillRect/>
          </a:stretch>
        </p:blipFill>
        <p:spPr bwMode="auto">
          <a:xfrm>
            <a:off x="7280275" y="96838"/>
            <a:ext cx="1863725" cy="2341562"/>
          </a:xfrm>
          <a:prstGeom prst="rect">
            <a:avLst/>
          </a:prstGeom>
          <a:noFill/>
          <a:ln w="9525">
            <a:no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Content Placeholder 2"/>
          <p:cNvSpPr>
            <a:spLocks noGrp="1"/>
          </p:cNvSpPr>
          <p:nvPr>
            <p:ph idx="1"/>
          </p:nvPr>
        </p:nvSpPr>
        <p:spPr>
          <a:xfrm>
            <a:off x="3276600" y="2438400"/>
            <a:ext cx="5334000" cy="3810000"/>
          </a:xfrm>
        </p:spPr>
        <p:txBody>
          <a:bodyPr/>
          <a:lstStyle/>
          <a:p>
            <a:pPr marL="0" indent="0">
              <a:buFont typeface="Arial" pitchFamily="34" charset="0"/>
              <a:buNone/>
            </a:pPr>
            <a:r>
              <a:rPr lang="en-US" b="1" smtClean="0"/>
              <a:t>• Chapters’ Most Popular Topics/Speakers</a:t>
            </a:r>
          </a:p>
          <a:p>
            <a:pPr marL="0" indent="0">
              <a:buFont typeface="Arial" pitchFamily="34" charset="0"/>
              <a:buNone/>
            </a:pPr>
            <a:endParaRPr lang="en-US" b="1" smtClean="0"/>
          </a:p>
          <a:p>
            <a:pPr marL="0" indent="0">
              <a:buFont typeface="Arial" pitchFamily="34" charset="0"/>
              <a:buNone/>
            </a:pPr>
            <a:r>
              <a:rPr lang="en-US" b="1" smtClean="0"/>
              <a:t>• Audiology Professors</a:t>
            </a:r>
          </a:p>
          <a:p>
            <a:pPr marL="0" indent="0">
              <a:buFont typeface="Arial" pitchFamily="34" charset="0"/>
              <a:buNone/>
            </a:pPr>
            <a:endParaRPr lang="en-US" b="1" smtClean="0"/>
          </a:p>
          <a:p>
            <a:pPr marL="0" indent="0">
              <a:buFont typeface="Arial" pitchFamily="34" charset="0"/>
              <a:buNone/>
            </a:pPr>
            <a:r>
              <a:rPr lang="en-US" b="1" smtClean="0"/>
              <a:t>• Videos </a:t>
            </a:r>
          </a:p>
        </p:txBody>
      </p:sp>
      <p:pic>
        <p:nvPicPr>
          <p:cNvPr id="70659" name="Picture 3" descr="Webinar-Tips-to-be-a-Dynamic-Presenter-300x299.jpg"/>
          <p:cNvPicPr>
            <a:picLocks noChangeAspect="1"/>
          </p:cNvPicPr>
          <p:nvPr/>
        </p:nvPicPr>
        <p:blipFill>
          <a:blip r:embed="rId2" cstate="print"/>
          <a:srcRect/>
          <a:stretch>
            <a:fillRect/>
          </a:stretch>
        </p:blipFill>
        <p:spPr bwMode="auto">
          <a:xfrm>
            <a:off x="7010400" y="152400"/>
            <a:ext cx="1981200" cy="2133600"/>
          </a:xfrm>
          <a:prstGeom prst="rect">
            <a:avLst/>
          </a:prstGeom>
          <a:noFill/>
          <a:ln w="9525">
            <a:noFill/>
            <a:miter lim="800000"/>
            <a:headEnd/>
            <a:tailEnd/>
          </a:ln>
        </p:spPr>
      </p:pic>
      <p:sp>
        <p:nvSpPr>
          <p:cNvPr id="70660" name="TextBox 4"/>
          <p:cNvSpPr txBox="1">
            <a:spLocks noChangeArrowheads="1"/>
          </p:cNvSpPr>
          <p:nvPr/>
        </p:nvSpPr>
        <p:spPr bwMode="auto">
          <a:xfrm>
            <a:off x="304800" y="457200"/>
            <a:ext cx="6172200" cy="1323975"/>
          </a:xfrm>
          <a:prstGeom prst="rect">
            <a:avLst/>
          </a:prstGeom>
          <a:noFill/>
          <a:ln w="9525">
            <a:noFill/>
            <a:miter lim="800000"/>
            <a:headEnd/>
            <a:tailEnd/>
          </a:ln>
        </p:spPr>
        <p:txBody>
          <a:bodyPr>
            <a:spAutoFit/>
          </a:bodyPr>
          <a:lstStyle/>
          <a:p>
            <a:r>
              <a:rPr lang="en-US" sz="4000" b="1">
                <a:solidFill>
                  <a:srgbClr val="FF0000"/>
                </a:solidFill>
              </a:rPr>
              <a:t>Create A State-wide Speaker’s Bureau</a:t>
            </a:r>
            <a:endParaRPr lang="en-US" sz="40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686800" cy="914400"/>
          </a:xfrm>
        </p:spPr>
        <p:txBody>
          <a:bodyPr>
            <a:normAutofit fontScale="90000"/>
          </a:bodyPr>
          <a:lstStyle/>
          <a:p>
            <a:pPr>
              <a:defRPr/>
            </a:pPr>
            <a:r>
              <a:rPr lang="en-US" b="1" dirty="0" smtClean="0"/>
              <a:t>Top </a:t>
            </a:r>
            <a:r>
              <a:rPr lang="en-US" b="1" dirty="0"/>
              <a:t>Questions for </a:t>
            </a:r>
            <a:r>
              <a:rPr lang="en-US" b="1" dirty="0" smtClean="0"/>
              <a:t>Today – How Do We   </a:t>
            </a:r>
            <a:endParaRPr lang="en-US" b="1" dirty="0"/>
          </a:p>
        </p:txBody>
      </p:sp>
      <p:sp>
        <p:nvSpPr>
          <p:cNvPr id="3" name="Content Placeholder 2"/>
          <p:cNvSpPr>
            <a:spLocks noGrp="1"/>
          </p:cNvSpPr>
          <p:nvPr>
            <p:ph idx="1"/>
          </p:nvPr>
        </p:nvSpPr>
        <p:spPr>
          <a:xfrm>
            <a:off x="2971800" y="990600"/>
            <a:ext cx="5486400" cy="4800600"/>
          </a:xfrm>
        </p:spPr>
        <p:txBody>
          <a:bodyPr>
            <a:normAutofit lnSpcReduction="10000"/>
          </a:bodyPr>
          <a:lstStyle/>
          <a:p>
            <a:pPr>
              <a:buFont typeface="Arial" charset="0"/>
              <a:buChar char="•"/>
              <a:defRPr/>
            </a:pPr>
            <a:r>
              <a:rPr lang="en-US" sz="2400" dirty="0" smtClean="0"/>
              <a:t>Get </a:t>
            </a:r>
            <a:r>
              <a:rPr lang="en-US" sz="2400" dirty="0"/>
              <a:t>people more </a:t>
            </a:r>
            <a:r>
              <a:rPr lang="en-US" sz="2400" dirty="0" smtClean="0"/>
              <a:t>involved/get more </a:t>
            </a:r>
            <a:r>
              <a:rPr lang="en-US" sz="2400" dirty="0"/>
              <a:t>volunteers</a:t>
            </a:r>
          </a:p>
          <a:p>
            <a:pPr>
              <a:buFont typeface="Arial" charset="0"/>
              <a:buChar char="•"/>
              <a:defRPr/>
            </a:pPr>
            <a:endParaRPr lang="en-US" sz="2400" dirty="0"/>
          </a:p>
          <a:p>
            <a:pPr>
              <a:buFont typeface="Arial" charset="0"/>
              <a:buChar char="•"/>
              <a:defRPr/>
            </a:pPr>
            <a:r>
              <a:rPr lang="en-US" sz="2400" dirty="0" smtClean="0"/>
              <a:t>Get </a:t>
            </a:r>
            <a:r>
              <a:rPr lang="en-US" sz="2400" dirty="0"/>
              <a:t>more dynamic leaders</a:t>
            </a:r>
          </a:p>
          <a:p>
            <a:pPr>
              <a:buFont typeface="Arial" charset="0"/>
              <a:buChar char="•"/>
              <a:defRPr/>
            </a:pPr>
            <a:endParaRPr lang="en-US" sz="2400" dirty="0"/>
          </a:p>
          <a:p>
            <a:pPr>
              <a:buFont typeface="Arial" charset="0"/>
              <a:buChar char="•"/>
              <a:defRPr/>
            </a:pPr>
            <a:r>
              <a:rPr lang="en-US" sz="2400" dirty="0" smtClean="0"/>
              <a:t>Attract </a:t>
            </a:r>
            <a:r>
              <a:rPr lang="en-US" sz="2400" dirty="0"/>
              <a:t>more members/grow a chapter</a:t>
            </a:r>
          </a:p>
          <a:p>
            <a:pPr>
              <a:buFont typeface="Arial" charset="0"/>
              <a:buChar char="•"/>
              <a:defRPr/>
            </a:pPr>
            <a:endParaRPr lang="en-US" sz="2400" dirty="0"/>
          </a:p>
          <a:p>
            <a:pPr>
              <a:buFont typeface="Arial" charset="0"/>
              <a:buChar char="•"/>
              <a:defRPr/>
            </a:pPr>
            <a:r>
              <a:rPr lang="en-US" sz="2400" dirty="0" smtClean="0"/>
              <a:t>Attract </a:t>
            </a:r>
            <a:r>
              <a:rPr lang="en-US" sz="2400" dirty="0"/>
              <a:t>more younger people</a:t>
            </a:r>
          </a:p>
          <a:p>
            <a:pPr>
              <a:buFont typeface="Arial" charset="0"/>
              <a:buChar char="•"/>
              <a:defRPr/>
            </a:pPr>
            <a:endParaRPr lang="en-US" sz="2400" dirty="0"/>
          </a:p>
          <a:p>
            <a:pPr>
              <a:buFont typeface="Arial" charset="0"/>
              <a:buChar char="•"/>
              <a:defRPr/>
            </a:pPr>
            <a:r>
              <a:rPr lang="en-US" sz="2400" dirty="0" smtClean="0"/>
              <a:t>Fundraise</a:t>
            </a:r>
            <a:endParaRPr lang="en-US" sz="2400" dirty="0"/>
          </a:p>
          <a:p>
            <a:pPr>
              <a:buFont typeface="Arial" charset="0"/>
              <a:buChar char="•"/>
              <a:defRPr/>
            </a:pPr>
            <a:endParaRPr lang="en-US" sz="2400" dirty="0"/>
          </a:p>
          <a:p>
            <a:pPr>
              <a:buFont typeface="Arial" charset="0"/>
              <a:buChar char="•"/>
              <a:defRPr/>
            </a:pPr>
            <a:r>
              <a:rPr lang="en-US" sz="2400" dirty="0" smtClean="0"/>
              <a:t>Reach out </a:t>
            </a:r>
            <a:r>
              <a:rPr lang="en-US" sz="2400" dirty="0"/>
              <a:t>to community</a:t>
            </a:r>
          </a:p>
        </p:txBody>
      </p:sp>
      <p:pic>
        <p:nvPicPr>
          <p:cNvPr id="9220" name="Picture 3" descr="images.jpg"/>
          <p:cNvPicPr>
            <a:picLocks noChangeAspect="1"/>
          </p:cNvPicPr>
          <p:nvPr/>
        </p:nvPicPr>
        <p:blipFill>
          <a:blip r:embed="rId2" cstate="print"/>
          <a:srcRect/>
          <a:stretch>
            <a:fillRect/>
          </a:stretch>
        </p:blipFill>
        <p:spPr bwMode="auto">
          <a:xfrm>
            <a:off x="304800" y="866775"/>
            <a:ext cx="1752600" cy="1800225"/>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229600" cy="838200"/>
          </a:xfrm>
        </p:spPr>
        <p:txBody>
          <a:bodyPr>
            <a:normAutofit fontScale="90000"/>
          </a:bodyPr>
          <a:lstStyle/>
          <a:p>
            <a:pPr>
              <a:defRPr/>
            </a:pPr>
            <a:r>
              <a:rPr lang="en-US" dirty="0"/>
              <a:t>		 </a:t>
            </a:r>
            <a:r>
              <a:rPr lang="en-US" sz="7200" b="1" dirty="0"/>
              <a:t>Rap Sessions</a:t>
            </a:r>
          </a:p>
        </p:txBody>
      </p:sp>
      <p:pic>
        <p:nvPicPr>
          <p:cNvPr id="71683" name="Content Placeholder 3" descr="Evening Group 1-2:13.jpg"/>
          <p:cNvPicPr>
            <a:picLocks noGrp="1" noChangeAspect="1"/>
          </p:cNvPicPr>
          <p:nvPr>
            <p:ph idx="1"/>
          </p:nvPr>
        </p:nvPicPr>
        <p:blipFill>
          <a:blip r:embed="rId2" cstate="print"/>
          <a:srcRect/>
          <a:stretch>
            <a:fillRect/>
          </a:stretch>
        </p:blipFill>
        <p:spPr>
          <a:xfrm>
            <a:off x="304800" y="1295400"/>
            <a:ext cx="8534400" cy="4694238"/>
          </a:xfr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76200"/>
            <a:ext cx="5486400" cy="914400"/>
          </a:xfrm>
        </p:spPr>
        <p:txBody>
          <a:bodyPr>
            <a:normAutofit fontScale="90000"/>
          </a:bodyPr>
          <a:lstStyle/>
          <a:p>
            <a:pPr>
              <a:defRPr/>
            </a:pPr>
            <a:r>
              <a:rPr lang="en-US" b="1" dirty="0">
                <a:solidFill>
                  <a:srgbClr val="000000"/>
                </a:solidFill>
              </a:rPr>
              <a:t>      </a:t>
            </a:r>
            <a:r>
              <a:rPr lang="en-US" b="1" dirty="0" smtClean="0">
                <a:solidFill>
                  <a:srgbClr val="000000"/>
                </a:solidFill>
              </a:rPr>
              <a:t/>
            </a:r>
            <a:br>
              <a:rPr lang="en-US" b="1" dirty="0" smtClean="0">
                <a:solidFill>
                  <a:srgbClr val="000000"/>
                </a:solidFill>
              </a:rPr>
            </a:br>
            <a:r>
              <a:rPr lang="en-US" b="1" dirty="0" smtClean="0">
                <a:solidFill>
                  <a:srgbClr val="000000"/>
                </a:solidFill>
              </a:rPr>
              <a:t>Rap </a:t>
            </a:r>
            <a:r>
              <a:rPr lang="en-US" b="1" dirty="0">
                <a:solidFill>
                  <a:srgbClr val="000000"/>
                </a:solidFill>
              </a:rPr>
              <a:t>Session Checklist 			</a:t>
            </a:r>
            <a:endParaRPr lang="en-US" sz="3600" b="1" i="1" dirty="0">
              <a:solidFill>
                <a:srgbClr val="FF0000"/>
              </a:solidFill>
            </a:endParaRPr>
          </a:p>
        </p:txBody>
      </p:sp>
      <p:sp>
        <p:nvSpPr>
          <p:cNvPr id="3" name="Content Placeholder 2"/>
          <p:cNvSpPr>
            <a:spLocks noGrp="1"/>
          </p:cNvSpPr>
          <p:nvPr>
            <p:ph idx="1"/>
          </p:nvPr>
        </p:nvSpPr>
        <p:spPr>
          <a:xfrm>
            <a:off x="3352800" y="914400"/>
            <a:ext cx="5715000" cy="4846638"/>
          </a:xfrm>
        </p:spPr>
        <p:txBody>
          <a:bodyPr>
            <a:normAutofit fontScale="92500" lnSpcReduction="10000"/>
          </a:bodyPr>
          <a:lstStyle/>
          <a:p>
            <a:pPr>
              <a:buFont typeface="Arial" charset="0"/>
              <a:buChar char="•"/>
              <a:defRPr/>
            </a:pPr>
            <a:r>
              <a:rPr lang="en-US" sz="2500" dirty="0" smtClean="0"/>
              <a:t>Need a Moderator &amp; Mentor</a:t>
            </a:r>
          </a:p>
          <a:p>
            <a:pPr>
              <a:buFont typeface="Arial" charset="0"/>
              <a:buChar char="•"/>
              <a:defRPr/>
            </a:pPr>
            <a:r>
              <a:rPr lang="en-US" sz="2500" dirty="0" smtClean="0"/>
              <a:t>Promote reasons to attend</a:t>
            </a:r>
          </a:p>
          <a:p>
            <a:pPr>
              <a:buFont typeface="Arial" charset="0"/>
              <a:buChar char="•"/>
              <a:defRPr/>
            </a:pPr>
            <a:r>
              <a:rPr lang="en-US" sz="2500" dirty="0" smtClean="0"/>
              <a:t>Purpose of a rap session</a:t>
            </a:r>
          </a:p>
          <a:p>
            <a:pPr lvl="1">
              <a:buFont typeface="Arial" charset="0"/>
              <a:buChar char="•"/>
              <a:defRPr/>
            </a:pPr>
            <a:r>
              <a:rPr lang="en-US" sz="2400" dirty="0" smtClean="0">
                <a:solidFill>
                  <a:srgbClr val="0000FF"/>
                </a:solidFill>
              </a:rPr>
              <a:t>Raise your questions and concerns</a:t>
            </a:r>
          </a:p>
          <a:p>
            <a:pPr lvl="1">
              <a:buFont typeface="Arial" charset="0"/>
              <a:buChar char="•"/>
              <a:defRPr/>
            </a:pPr>
            <a:r>
              <a:rPr lang="en-US" sz="2400" dirty="0" smtClean="0">
                <a:solidFill>
                  <a:srgbClr val="0000FF"/>
                </a:solidFill>
              </a:rPr>
              <a:t>Learn how to manage your issues</a:t>
            </a:r>
          </a:p>
          <a:p>
            <a:pPr lvl="1">
              <a:buFont typeface="Arial" charset="0"/>
              <a:buChar char="•"/>
              <a:defRPr/>
            </a:pPr>
            <a:r>
              <a:rPr lang="en-US" sz="2400" dirty="0" smtClean="0">
                <a:solidFill>
                  <a:srgbClr val="0000FF"/>
                </a:solidFill>
              </a:rPr>
              <a:t>Learn how to support others</a:t>
            </a:r>
          </a:p>
          <a:p>
            <a:pPr lvl="1">
              <a:buFont typeface="Arial" charset="0"/>
              <a:buChar char="•"/>
              <a:defRPr/>
            </a:pPr>
            <a:r>
              <a:rPr lang="en-US" sz="2400" dirty="0" smtClean="0">
                <a:solidFill>
                  <a:srgbClr val="0000FF"/>
                </a:solidFill>
              </a:rPr>
              <a:t>Learn about the latest access</a:t>
            </a:r>
            <a:endParaRPr lang="en-US" sz="2500" dirty="0" smtClean="0"/>
          </a:p>
          <a:p>
            <a:pPr>
              <a:buFont typeface="Arial" charset="0"/>
              <a:buChar char="•"/>
              <a:defRPr/>
            </a:pPr>
            <a:r>
              <a:rPr lang="en-US" sz="2500" dirty="0" smtClean="0"/>
              <a:t>Plan icebreaker question(s)</a:t>
            </a:r>
          </a:p>
          <a:p>
            <a:pPr>
              <a:buFont typeface="Arial" charset="0"/>
              <a:buChar char="•"/>
              <a:defRPr/>
            </a:pPr>
            <a:r>
              <a:rPr lang="en-US" sz="2500" dirty="0" smtClean="0"/>
              <a:t>Probe issues behind questions</a:t>
            </a:r>
          </a:p>
          <a:p>
            <a:pPr>
              <a:buFont typeface="Arial" charset="0"/>
              <a:buChar char="•"/>
              <a:defRPr/>
            </a:pPr>
            <a:r>
              <a:rPr lang="en-US" sz="2500" dirty="0" smtClean="0"/>
              <a:t>Who else has experienced this?</a:t>
            </a:r>
          </a:p>
          <a:p>
            <a:pPr>
              <a:buFont typeface="Arial" charset="0"/>
              <a:buChar char="•"/>
              <a:defRPr/>
            </a:pPr>
            <a:r>
              <a:rPr lang="en-US" sz="2500" dirty="0" smtClean="0"/>
              <a:t>What other ways have you addressed this?</a:t>
            </a:r>
          </a:p>
          <a:p>
            <a:pPr>
              <a:buFont typeface="Arial" charset="0"/>
              <a:buChar char="•"/>
              <a:defRPr/>
            </a:pPr>
            <a:r>
              <a:rPr lang="en-US" sz="2500" dirty="0" smtClean="0"/>
              <a:t>Have planted questions ready</a:t>
            </a:r>
          </a:p>
          <a:p>
            <a:pPr marL="0" indent="0">
              <a:buFont typeface="Arial" charset="0"/>
              <a:buNone/>
              <a:defRPr/>
            </a:pPr>
            <a:endParaRPr lang="en-US" sz="2500" dirty="0">
              <a:solidFill>
                <a:srgbClr val="0000FF"/>
              </a:solidFill>
            </a:endParaRPr>
          </a:p>
          <a:p>
            <a:pPr>
              <a:buFont typeface="Arial" charset="0"/>
              <a:buChar char="•"/>
              <a:defRPr/>
            </a:pPr>
            <a:endParaRPr lang="en-US" dirty="0"/>
          </a:p>
          <a:p>
            <a:pPr>
              <a:buFont typeface="Arial" charset="0"/>
              <a:buChar char="•"/>
              <a:defRPr/>
            </a:pPr>
            <a:endParaRPr lang="en-US" dirty="0"/>
          </a:p>
        </p:txBody>
      </p:sp>
      <p:pic>
        <p:nvPicPr>
          <p:cNvPr id="72708" name="Picture 3" descr="images.jpg"/>
          <p:cNvPicPr>
            <a:picLocks noChangeAspect="1"/>
          </p:cNvPicPr>
          <p:nvPr/>
        </p:nvPicPr>
        <p:blipFill>
          <a:blip r:embed="rId2" cstate="print"/>
          <a:srcRect/>
          <a:stretch>
            <a:fillRect/>
          </a:stretch>
        </p:blipFill>
        <p:spPr bwMode="auto">
          <a:xfrm>
            <a:off x="228600" y="914400"/>
            <a:ext cx="2438400" cy="1781175"/>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ctrTitle"/>
          </p:nvPr>
        </p:nvSpPr>
        <p:spPr>
          <a:xfrm>
            <a:off x="-2895600" y="1371600"/>
            <a:ext cx="8229600" cy="1219200"/>
          </a:xfrm>
        </p:spPr>
        <p:txBody>
          <a:bodyPr/>
          <a:lstStyle/>
          <a:p>
            <a:r>
              <a:rPr lang="en-US" sz="4800" smtClean="0"/>
              <a:t> </a:t>
            </a:r>
          </a:p>
        </p:txBody>
      </p:sp>
      <p:sp>
        <p:nvSpPr>
          <p:cNvPr id="3" name="Subtitle 2"/>
          <p:cNvSpPr>
            <a:spLocks noGrp="1"/>
          </p:cNvSpPr>
          <p:nvPr>
            <p:ph type="subTitle" idx="1"/>
          </p:nvPr>
        </p:nvSpPr>
        <p:spPr>
          <a:xfrm>
            <a:off x="0" y="3090863"/>
            <a:ext cx="5715000" cy="3309937"/>
          </a:xfrm>
        </p:spPr>
        <p:txBody>
          <a:bodyPr>
            <a:normAutofit/>
          </a:bodyPr>
          <a:lstStyle/>
          <a:p>
            <a:pPr>
              <a:buFont typeface="Arial" charset="0"/>
              <a:buNone/>
              <a:defRPr/>
            </a:pPr>
            <a:r>
              <a:rPr lang="en-US" dirty="0">
                <a:solidFill>
                  <a:schemeClr val="tx2">
                    <a:lumMod val="90000"/>
                  </a:schemeClr>
                </a:solidFill>
              </a:rPr>
              <a:t> </a:t>
            </a:r>
            <a:endParaRPr lang="en-US" dirty="0">
              <a:solidFill>
                <a:srgbClr val="EEFF15"/>
              </a:solidFill>
            </a:endParaRPr>
          </a:p>
        </p:txBody>
      </p:sp>
      <p:sp>
        <p:nvSpPr>
          <p:cNvPr id="73732" name="TextBox 6"/>
          <p:cNvSpPr txBox="1">
            <a:spLocks noChangeArrowheads="1"/>
          </p:cNvSpPr>
          <p:nvPr/>
        </p:nvSpPr>
        <p:spPr bwMode="auto">
          <a:xfrm>
            <a:off x="0" y="2490788"/>
            <a:ext cx="9144000" cy="3478212"/>
          </a:xfrm>
          <a:prstGeom prst="rect">
            <a:avLst/>
          </a:prstGeom>
          <a:noFill/>
          <a:ln w="9525">
            <a:noFill/>
            <a:miter lim="800000"/>
            <a:headEnd/>
            <a:tailEnd/>
          </a:ln>
        </p:spPr>
        <p:txBody>
          <a:bodyPr>
            <a:spAutoFit/>
          </a:bodyPr>
          <a:lstStyle/>
          <a:p>
            <a:r>
              <a:rPr lang="en-US" sz="4400" b="1">
                <a:latin typeface="Bank Gothic"/>
                <a:ea typeface="Bank Gothic"/>
                <a:cs typeface="Bank Gothic"/>
              </a:rPr>
              <a:t>			</a:t>
            </a:r>
          </a:p>
          <a:p>
            <a:endParaRPr lang="en-US" sz="4400" b="1">
              <a:latin typeface="Bank Gothic"/>
              <a:ea typeface="Bank Gothic"/>
              <a:cs typeface="Bank Gothic"/>
            </a:endParaRPr>
          </a:p>
          <a:p>
            <a:endParaRPr lang="en-US" sz="4400" b="1">
              <a:latin typeface="Bank Gothic"/>
              <a:ea typeface="Bank Gothic"/>
              <a:cs typeface="Bank Gothic"/>
            </a:endParaRPr>
          </a:p>
          <a:p>
            <a:r>
              <a:rPr lang="en-US" sz="4400" b="1">
                <a:latin typeface="Bank Gothic"/>
                <a:ea typeface="Bank Gothic"/>
                <a:cs typeface="Bank Gothic"/>
              </a:rPr>
              <a:t>  			</a:t>
            </a:r>
          </a:p>
          <a:p>
            <a:r>
              <a:rPr lang="en-US" sz="4400" b="1">
                <a:latin typeface="Bank Gothic"/>
                <a:ea typeface="Bank Gothic"/>
                <a:cs typeface="Bank Gothic"/>
              </a:rPr>
              <a:t>			                Social Plan</a:t>
            </a:r>
            <a:endParaRPr lang="en-US" sz="4400">
              <a:latin typeface="Bank Gothic"/>
              <a:ea typeface="Bank Gothic"/>
              <a:cs typeface="Bank Gothic"/>
            </a:endParaRPr>
          </a:p>
        </p:txBody>
      </p:sp>
      <p:pic>
        <p:nvPicPr>
          <p:cNvPr id="73733" name="Picture 4" descr="Movie Club 3.jpg"/>
          <p:cNvPicPr>
            <a:picLocks noChangeAspect="1"/>
          </p:cNvPicPr>
          <p:nvPr/>
        </p:nvPicPr>
        <p:blipFill>
          <a:blip r:embed="rId3" cstate="print"/>
          <a:srcRect/>
          <a:stretch>
            <a:fillRect/>
          </a:stretch>
        </p:blipFill>
        <p:spPr bwMode="auto">
          <a:xfrm>
            <a:off x="3200400" y="990600"/>
            <a:ext cx="5943600" cy="3279775"/>
          </a:xfrm>
          <a:prstGeom prst="rect">
            <a:avLst/>
          </a:prstGeom>
          <a:noFill/>
          <a:ln w="9525">
            <a:noFill/>
            <a:miter lim="800000"/>
            <a:headEnd/>
            <a:tailEnd/>
          </a:ln>
        </p:spPr>
      </p:pic>
      <p:pic>
        <p:nvPicPr>
          <p:cNvPr id="73734" name="Picture 3" descr="DSC02839.jpg"/>
          <p:cNvPicPr>
            <a:picLocks noChangeAspect="1"/>
          </p:cNvPicPr>
          <p:nvPr/>
        </p:nvPicPr>
        <p:blipFill>
          <a:blip r:embed="rId4" cstate="print"/>
          <a:srcRect/>
          <a:stretch>
            <a:fillRect/>
          </a:stretch>
        </p:blipFill>
        <p:spPr bwMode="auto">
          <a:xfrm>
            <a:off x="0" y="0"/>
            <a:ext cx="3505200" cy="2819400"/>
          </a:xfrm>
          <a:prstGeom prst="rect">
            <a:avLst/>
          </a:prstGeom>
          <a:noFill/>
          <a:ln w="9525">
            <a:noFill/>
            <a:miter lim="800000"/>
            <a:headEnd/>
            <a:tailEnd/>
          </a:ln>
        </p:spPr>
      </p:pic>
      <p:pic>
        <p:nvPicPr>
          <p:cNvPr id="73735" name="Picture 5" descr="Valerie Clown.jpg"/>
          <p:cNvPicPr>
            <a:picLocks noChangeAspect="1"/>
          </p:cNvPicPr>
          <p:nvPr/>
        </p:nvPicPr>
        <p:blipFill>
          <a:blip r:embed="rId5" cstate="print"/>
          <a:srcRect/>
          <a:stretch>
            <a:fillRect/>
          </a:stretch>
        </p:blipFill>
        <p:spPr bwMode="auto">
          <a:xfrm>
            <a:off x="-3175" y="3090863"/>
            <a:ext cx="4114800" cy="3081337"/>
          </a:xfrm>
          <a:prstGeom prst="rect">
            <a:avLst/>
          </a:prstGeom>
          <a:noFill/>
          <a:ln w="9525">
            <a:noFill/>
            <a:miter lim="800000"/>
            <a:headEnd/>
            <a:tailEnd/>
          </a:ln>
        </p:spPr>
      </p:pic>
    </p:spTree>
  </p:cSld>
  <p:clrMapOvr>
    <a:masterClrMapping/>
  </p:clrMapOvr>
  <p:transition advTm="5935"/>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003300"/>
          </a:xfrm>
        </p:spPr>
        <p:txBody>
          <a:bodyPr>
            <a:normAutofit fontScale="90000"/>
          </a:bodyPr>
          <a:lstStyle/>
          <a:p>
            <a:pPr>
              <a:defRPr/>
            </a:pPr>
            <a:r>
              <a:rPr lang="en-US" dirty="0"/>
              <a:t>                     </a:t>
            </a:r>
            <a:br>
              <a:rPr lang="en-US" dirty="0"/>
            </a:br>
            <a:r>
              <a:rPr lang="en-US" dirty="0"/>
              <a:t>			     Why social is so important</a:t>
            </a:r>
          </a:p>
        </p:txBody>
      </p:sp>
      <p:sp>
        <p:nvSpPr>
          <p:cNvPr id="74755" name="Content Placeholder 2"/>
          <p:cNvSpPr>
            <a:spLocks noGrp="1"/>
          </p:cNvSpPr>
          <p:nvPr>
            <p:ph idx="1"/>
          </p:nvPr>
        </p:nvSpPr>
        <p:spPr>
          <a:xfrm>
            <a:off x="3048000" y="1600200"/>
            <a:ext cx="6096000" cy="4419600"/>
          </a:xfrm>
        </p:spPr>
        <p:txBody>
          <a:bodyPr/>
          <a:lstStyle/>
          <a:p>
            <a:r>
              <a:rPr lang="en-US" sz="2800" smtClean="0"/>
              <a:t>Many miss social interaction in their lifestyle</a:t>
            </a:r>
          </a:p>
          <a:p>
            <a:r>
              <a:rPr lang="en-US" sz="2800" smtClean="0">
                <a:solidFill>
                  <a:srgbClr val="0000FF"/>
                </a:solidFill>
              </a:rPr>
              <a:t>“</a:t>
            </a:r>
            <a:r>
              <a:rPr lang="en-US" sz="2800" i="1" smtClean="0">
                <a:solidFill>
                  <a:srgbClr val="0000FF"/>
                </a:solidFill>
              </a:rPr>
              <a:t>Meeting people like me”</a:t>
            </a:r>
            <a:r>
              <a:rPr lang="en-US" sz="2800" smtClean="0">
                <a:solidFill>
                  <a:srgbClr val="0000FF"/>
                </a:solidFill>
              </a:rPr>
              <a:t> </a:t>
            </a:r>
            <a:r>
              <a:rPr lang="en-US" sz="2800" smtClean="0"/>
              <a:t>is a top reason for joining HLAA</a:t>
            </a:r>
          </a:p>
          <a:p>
            <a:r>
              <a:rPr lang="en-US" sz="2800" smtClean="0"/>
              <a:t>After 2 years, social is the key reason many members stay</a:t>
            </a:r>
          </a:p>
          <a:p>
            <a:r>
              <a:rPr lang="en-US" sz="2800" smtClean="0"/>
              <a:t>Social facilitates the interest to volunteer</a:t>
            </a:r>
          </a:p>
        </p:txBody>
      </p:sp>
      <p:pic>
        <p:nvPicPr>
          <p:cNvPr id="74756" name="Picture 3" descr="url.jpg"/>
          <p:cNvPicPr>
            <a:picLocks noChangeAspect="1"/>
          </p:cNvPicPr>
          <p:nvPr/>
        </p:nvPicPr>
        <p:blipFill>
          <a:blip r:embed="rId2" cstate="print"/>
          <a:srcRect/>
          <a:stretch>
            <a:fillRect/>
          </a:stretch>
        </p:blipFill>
        <p:spPr bwMode="auto">
          <a:xfrm>
            <a:off x="457200" y="228600"/>
            <a:ext cx="2514600" cy="1536700"/>
          </a:xfrm>
          <a:prstGeom prst="rect">
            <a:avLst/>
          </a:prstGeom>
          <a:noFill/>
          <a:ln w="9525">
            <a:noFill/>
            <a:miter lim="800000"/>
            <a:headEnd/>
            <a:tailEnd/>
          </a:ln>
        </p:spPr>
      </p:pic>
      <p:sp>
        <p:nvSpPr>
          <p:cNvPr id="74757" name="TextBox 4"/>
          <p:cNvSpPr txBox="1">
            <a:spLocks noChangeArrowheads="1"/>
          </p:cNvSpPr>
          <p:nvPr/>
        </p:nvSpPr>
        <p:spPr bwMode="auto">
          <a:xfrm>
            <a:off x="6324600" y="838200"/>
            <a:ext cx="2514600" cy="646113"/>
          </a:xfrm>
          <a:prstGeom prst="rect">
            <a:avLst/>
          </a:prstGeom>
          <a:noFill/>
          <a:ln w="9525">
            <a:noFill/>
            <a:miter lim="800000"/>
            <a:headEnd/>
            <a:tailEnd/>
          </a:ln>
        </p:spPr>
        <p:txBody>
          <a:bodyPr>
            <a:spAutoFit/>
          </a:bodyPr>
          <a:lstStyle/>
          <a:p>
            <a:r>
              <a:rPr lang="en-US" sz="3600" b="1" i="1">
                <a:solidFill>
                  <a:srgbClr val="FF0000"/>
                </a:solidFill>
              </a:rPr>
              <a:t>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457200" y="0"/>
            <a:ext cx="8229600" cy="1295400"/>
          </a:xfrm>
        </p:spPr>
        <p:txBody>
          <a:bodyPr/>
          <a:lstStyle/>
          <a:p>
            <a:r>
              <a:rPr lang="en-US" smtClean="0"/>
              <a:t>        Social Time @ Meetings</a:t>
            </a:r>
          </a:p>
        </p:txBody>
      </p:sp>
      <p:sp>
        <p:nvSpPr>
          <p:cNvPr id="3" name="Content Placeholder 2"/>
          <p:cNvSpPr>
            <a:spLocks noGrp="1"/>
          </p:cNvSpPr>
          <p:nvPr>
            <p:ph idx="1"/>
          </p:nvPr>
        </p:nvSpPr>
        <p:spPr>
          <a:xfrm>
            <a:off x="5486400" y="1447800"/>
            <a:ext cx="3657600" cy="4876800"/>
          </a:xfrm>
        </p:spPr>
        <p:txBody>
          <a:bodyPr>
            <a:normAutofit fontScale="92500" lnSpcReduction="20000"/>
          </a:bodyPr>
          <a:lstStyle/>
          <a:p>
            <a:pPr>
              <a:buFont typeface="Arial" charset="0"/>
              <a:buChar char="•"/>
              <a:defRPr/>
            </a:pPr>
            <a:r>
              <a:rPr lang="en-US" b="1" dirty="0">
                <a:solidFill>
                  <a:srgbClr val="FF0000"/>
                </a:solidFill>
              </a:rPr>
              <a:t>Meet &amp; Greet</a:t>
            </a:r>
          </a:p>
          <a:p>
            <a:pPr>
              <a:buFont typeface="Arial" charset="0"/>
              <a:buChar char="•"/>
              <a:defRPr/>
            </a:pPr>
            <a:endParaRPr lang="en-US" dirty="0"/>
          </a:p>
          <a:p>
            <a:pPr>
              <a:buFont typeface="Arial" charset="0"/>
              <a:buChar char="•"/>
              <a:defRPr/>
            </a:pPr>
            <a:r>
              <a:rPr lang="en-US" dirty="0"/>
              <a:t>Involve the Leaders</a:t>
            </a:r>
          </a:p>
          <a:p>
            <a:pPr>
              <a:buFont typeface="Arial" charset="0"/>
              <a:buChar char="•"/>
              <a:defRPr/>
            </a:pPr>
            <a:endParaRPr lang="en-US" dirty="0"/>
          </a:p>
          <a:p>
            <a:pPr>
              <a:buFont typeface="Arial" charset="0"/>
              <a:buChar char="•"/>
              <a:defRPr/>
            </a:pPr>
            <a:r>
              <a:rPr lang="en-US" dirty="0"/>
              <a:t>Mini Rap Session</a:t>
            </a:r>
          </a:p>
          <a:p>
            <a:pPr>
              <a:buFont typeface="Arial" charset="0"/>
              <a:buChar char="•"/>
              <a:defRPr/>
            </a:pPr>
            <a:endParaRPr lang="en-US" dirty="0"/>
          </a:p>
          <a:p>
            <a:pPr>
              <a:buFont typeface="Arial" charset="0"/>
              <a:buChar char="•"/>
              <a:defRPr/>
            </a:pPr>
            <a:r>
              <a:rPr lang="en-US" dirty="0"/>
              <a:t>“Meet a Member”</a:t>
            </a:r>
          </a:p>
          <a:p>
            <a:pPr marL="0" indent="0">
              <a:buFont typeface="Arial" charset="0"/>
              <a:buNone/>
              <a:defRPr/>
            </a:pPr>
            <a:endParaRPr lang="en-US" dirty="0"/>
          </a:p>
          <a:p>
            <a:pPr>
              <a:buFont typeface="Arial" charset="0"/>
              <a:buChar char="•"/>
              <a:defRPr/>
            </a:pPr>
            <a:r>
              <a:rPr lang="en-US" b="1" dirty="0">
                <a:solidFill>
                  <a:srgbClr val="FF0000"/>
                </a:solidFill>
              </a:rPr>
              <a:t>Post-Speaker        Social Time</a:t>
            </a:r>
          </a:p>
          <a:p>
            <a:pPr marL="0" indent="0">
              <a:buFont typeface="Arial" charset="0"/>
              <a:buNone/>
              <a:defRPr/>
            </a:pPr>
            <a:endParaRPr lang="en-US" dirty="0"/>
          </a:p>
        </p:txBody>
      </p:sp>
      <p:pic>
        <p:nvPicPr>
          <p:cNvPr id="75780" name="Picture 4" descr="url.jpg"/>
          <p:cNvPicPr>
            <a:picLocks noChangeAspect="1"/>
          </p:cNvPicPr>
          <p:nvPr/>
        </p:nvPicPr>
        <p:blipFill>
          <a:blip r:embed="rId2" cstate="print"/>
          <a:srcRect/>
          <a:stretch>
            <a:fillRect/>
          </a:stretch>
        </p:blipFill>
        <p:spPr bwMode="auto">
          <a:xfrm>
            <a:off x="304800" y="2286000"/>
            <a:ext cx="4953000" cy="3614738"/>
          </a:xfrm>
          <a:prstGeom prst="rect">
            <a:avLst/>
          </a:prstGeom>
          <a:noFill/>
          <a:ln w="9525">
            <a:no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0" y="1241425"/>
            <a:ext cx="6629400" cy="4397375"/>
          </a:xfrm>
        </p:spPr>
        <p:txBody>
          <a:bodyPr>
            <a:normAutofit fontScale="25000" lnSpcReduction="20000"/>
          </a:bodyPr>
          <a:lstStyle/>
          <a:p>
            <a:pPr marL="0" indent="0">
              <a:buFont typeface="Arial" charset="0"/>
              <a:buNone/>
              <a:defRPr/>
            </a:pPr>
            <a:r>
              <a:rPr lang="en-US" sz="9600" b="1" dirty="0" smtClean="0"/>
              <a:t>                                      Holiday </a:t>
            </a:r>
            <a:r>
              <a:rPr lang="en-US" sz="9600" b="1" dirty="0"/>
              <a:t>Parties</a:t>
            </a:r>
          </a:p>
          <a:p>
            <a:pPr marL="0" indent="0">
              <a:buFont typeface="Arial" charset="0"/>
              <a:buNone/>
              <a:defRPr/>
            </a:pPr>
            <a:endParaRPr lang="en-US" sz="9600" b="1" dirty="0"/>
          </a:p>
          <a:p>
            <a:pPr marL="0" indent="0">
              <a:buFont typeface="Arial" charset="0"/>
              <a:buNone/>
              <a:defRPr/>
            </a:pPr>
            <a:r>
              <a:rPr lang="en-US" sz="9600" b="1" dirty="0" smtClean="0"/>
              <a:t>                                      Picnics</a:t>
            </a:r>
            <a:endParaRPr lang="en-US" sz="9600" b="1" dirty="0"/>
          </a:p>
          <a:p>
            <a:pPr marL="0" indent="0">
              <a:buFont typeface="Arial" charset="0"/>
              <a:buNone/>
              <a:defRPr/>
            </a:pPr>
            <a:endParaRPr lang="en-US" sz="9600" b="1" dirty="0"/>
          </a:p>
          <a:p>
            <a:pPr marL="0" indent="0">
              <a:buFont typeface="Arial" charset="0"/>
              <a:buNone/>
              <a:defRPr/>
            </a:pPr>
            <a:r>
              <a:rPr lang="en-US" sz="9600" b="1" dirty="0" smtClean="0"/>
              <a:t>                                      Dinners</a:t>
            </a:r>
            <a:endParaRPr lang="en-US" sz="9600" b="1" dirty="0"/>
          </a:p>
          <a:p>
            <a:pPr marL="0" indent="0">
              <a:buFont typeface="Arial" charset="0"/>
              <a:buNone/>
              <a:defRPr/>
            </a:pPr>
            <a:endParaRPr lang="en-US" sz="9600" dirty="0"/>
          </a:p>
          <a:p>
            <a:pPr marL="0" indent="0">
              <a:buFont typeface="Arial" charset="0"/>
              <a:buNone/>
              <a:defRPr/>
            </a:pPr>
            <a:r>
              <a:rPr lang="en-US" sz="9600" b="1" dirty="0" smtClean="0"/>
              <a:t>                                      Community </a:t>
            </a:r>
            <a:r>
              <a:rPr lang="en-US" sz="9600" b="1" dirty="0"/>
              <a:t>Receptions</a:t>
            </a:r>
          </a:p>
          <a:p>
            <a:pPr>
              <a:buFont typeface="Arial" charset="0"/>
              <a:buChar char="•"/>
              <a:defRPr/>
            </a:pPr>
            <a:endParaRPr lang="en-US" sz="9600" b="1" dirty="0"/>
          </a:p>
          <a:p>
            <a:pPr marL="0" indent="0">
              <a:buFont typeface="Arial" charset="0"/>
              <a:buNone/>
              <a:defRPr/>
            </a:pPr>
            <a:r>
              <a:rPr lang="en-US" sz="9600" b="1" dirty="0"/>
              <a:t>Volunteer Receptions</a:t>
            </a:r>
          </a:p>
          <a:p>
            <a:pPr marL="0" indent="0">
              <a:buFont typeface="Arial" charset="0"/>
              <a:buNone/>
              <a:defRPr/>
            </a:pPr>
            <a:endParaRPr lang="en-US" sz="9600" b="1" dirty="0"/>
          </a:p>
          <a:p>
            <a:pPr marL="0" indent="0">
              <a:buFont typeface="Arial" charset="0"/>
              <a:buNone/>
              <a:defRPr/>
            </a:pPr>
            <a:r>
              <a:rPr lang="en-US" sz="9600" b="1" dirty="0"/>
              <a:t>Community Outings </a:t>
            </a:r>
            <a:r>
              <a:rPr lang="en-US" sz="9600" b="1" dirty="0" smtClean="0"/>
              <a:t>to </a:t>
            </a:r>
          </a:p>
          <a:p>
            <a:pPr marL="0" indent="0">
              <a:buFont typeface="Arial" charset="0"/>
              <a:buNone/>
              <a:defRPr/>
            </a:pPr>
            <a:r>
              <a:rPr lang="en-US" sz="9600" b="1" dirty="0" smtClean="0"/>
              <a:t>movies</a:t>
            </a:r>
            <a:r>
              <a:rPr lang="en-US" sz="9600" b="1" dirty="0"/>
              <a:t>, theatres, </a:t>
            </a:r>
            <a:r>
              <a:rPr lang="en-US" sz="9600" b="1" dirty="0" smtClean="0"/>
              <a:t>museums, sporting events</a:t>
            </a:r>
            <a:endParaRPr lang="en-US" sz="9600" b="1" dirty="0"/>
          </a:p>
          <a:p>
            <a:pPr marL="0" indent="0">
              <a:buFont typeface="Arial" charset="0"/>
              <a:buNone/>
              <a:defRPr/>
            </a:pPr>
            <a:endParaRPr lang="en-US" sz="9600" dirty="0"/>
          </a:p>
          <a:p>
            <a:pPr marL="0" indent="0">
              <a:buFont typeface="Arial" charset="0"/>
              <a:buNone/>
              <a:defRPr/>
            </a:pPr>
            <a:endParaRPr lang="en-US" sz="9600" dirty="0"/>
          </a:p>
          <a:p>
            <a:pPr>
              <a:buFont typeface="Arial" charset="0"/>
              <a:buChar char="•"/>
              <a:defRPr/>
            </a:pPr>
            <a:endParaRPr lang="en-US" sz="9600" dirty="0"/>
          </a:p>
          <a:p>
            <a:pPr>
              <a:buFont typeface="Arial" charset="0"/>
              <a:buChar char="•"/>
              <a:defRPr/>
            </a:pPr>
            <a:endParaRPr lang="en-US" sz="9600" dirty="0"/>
          </a:p>
          <a:p>
            <a:pPr>
              <a:buFont typeface="Arial" charset="0"/>
              <a:buChar char="•"/>
              <a:defRPr/>
            </a:pPr>
            <a:endParaRPr lang="en-US" sz="9600" dirty="0"/>
          </a:p>
          <a:p>
            <a:pPr>
              <a:buFont typeface="Arial" charset="0"/>
              <a:buChar char="•"/>
              <a:defRPr/>
            </a:pPr>
            <a:r>
              <a:rPr lang="en-US" dirty="0"/>
              <a:t> </a:t>
            </a:r>
          </a:p>
        </p:txBody>
      </p:sp>
      <p:pic>
        <p:nvPicPr>
          <p:cNvPr id="76803" name="Picture 3" descr="Denver Dinner.jpg"/>
          <p:cNvPicPr>
            <a:picLocks noChangeAspect="1"/>
          </p:cNvPicPr>
          <p:nvPr/>
        </p:nvPicPr>
        <p:blipFill>
          <a:blip r:embed="rId2" cstate="print"/>
          <a:srcRect/>
          <a:stretch>
            <a:fillRect/>
          </a:stretch>
        </p:blipFill>
        <p:spPr bwMode="auto">
          <a:xfrm>
            <a:off x="931863" y="1049338"/>
            <a:ext cx="4478337" cy="2684462"/>
          </a:xfrm>
          <a:prstGeom prst="rect">
            <a:avLst/>
          </a:prstGeom>
          <a:noFill/>
          <a:ln w="9525">
            <a:noFill/>
            <a:miter lim="800000"/>
            <a:headEnd/>
            <a:tailEnd/>
          </a:ln>
        </p:spPr>
      </p:pic>
      <p:sp>
        <p:nvSpPr>
          <p:cNvPr id="76804" name="TextBox 1"/>
          <p:cNvSpPr txBox="1">
            <a:spLocks noChangeArrowheads="1"/>
          </p:cNvSpPr>
          <p:nvPr/>
        </p:nvSpPr>
        <p:spPr bwMode="auto">
          <a:xfrm>
            <a:off x="304800" y="152400"/>
            <a:ext cx="8382000" cy="708025"/>
          </a:xfrm>
          <a:prstGeom prst="rect">
            <a:avLst/>
          </a:prstGeom>
          <a:noFill/>
          <a:ln w="9525">
            <a:noFill/>
            <a:miter lim="800000"/>
            <a:headEnd/>
            <a:tailEnd/>
          </a:ln>
        </p:spPr>
        <p:txBody>
          <a:bodyPr>
            <a:spAutoFit/>
          </a:bodyPr>
          <a:lstStyle/>
          <a:p>
            <a:r>
              <a:rPr lang="en-US" sz="4000" b="1"/>
              <a:t>Social time outside the meetings</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457200" y="0"/>
            <a:ext cx="8229600" cy="1447800"/>
          </a:xfrm>
        </p:spPr>
        <p:txBody>
          <a:bodyPr/>
          <a:lstStyle/>
          <a:p>
            <a:r>
              <a:rPr lang="en-US" smtClean="0"/>
              <a:t>      </a:t>
            </a:r>
            <a:br>
              <a:rPr lang="en-US" smtClean="0"/>
            </a:br>
            <a:r>
              <a:rPr lang="en-US" b="1" smtClean="0">
                <a:solidFill>
                  <a:srgbClr val="000000"/>
                </a:solidFill>
              </a:rPr>
              <a:t>Captioned Movie Night</a:t>
            </a:r>
            <a:br>
              <a:rPr lang="en-US" b="1" smtClean="0">
                <a:solidFill>
                  <a:srgbClr val="000000"/>
                </a:solidFill>
              </a:rPr>
            </a:br>
            <a:r>
              <a:rPr lang="en-US" sz="4000" smtClean="0">
                <a:solidFill>
                  <a:srgbClr val="000000"/>
                </a:solidFill>
              </a:rPr>
              <a:t>Captiview 	      Sony Caption Glasses</a:t>
            </a:r>
          </a:p>
        </p:txBody>
      </p:sp>
      <p:pic>
        <p:nvPicPr>
          <p:cNvPr id="77827" name="Picture 2" descr="Captiview.jpeg"/>
          <p:cNvPicPr>
            <a:picLocks noChangeAspect="1"/>
          </p:cNvPicPr>
          <p:nvPr/>
        </p:nvPicPr>
        <p:blipFill>
          <a:blip r:embed="rId2" cstate="print"/>
          <a:srcRect/>
          <a:stretch>
            <a:fillRect/>
          </a:stretch>
        </p:blipFill>
        <p:spPr bwMode="auto">
          <a:xfrm>
            <a:off x="76200" y="2754313"/>
            <a:ext cx="3038475" cy="2579687"/>
          </a:xfrm>
          <a:prstGeom prst="rect">
            <a:avLst/>
          </a:prstGeom>
          <a:noFill/>
          <a:ln w="9525">
            <a:noFill/>
            <a:miter lim="800000"/>
            <a:headEnd/>
            <a:tailEnd/>
          </a:ln>
        </p:spPr>
      </p:pic>
      <p:pic>
        <p:nvPicPr>
          <p:cNvPr id="77828" name="Picture 3" descr="Sony Glasses.png"/>
          <p:cNvPicPr>
            <a:picLocks noChangeAspect="1"/>
          </p:cNvPicPr>
          <p:nvPr/>
        </p:nvPicPr>
        <p:blipFill>
          <a:blip r:embed="rId3" cstate="print"/>
          <a:srcRect/>
          <a:stretch>
            <a:fillRect/>
          </a:stretch>
        </p:blipFill>
        <p:spPr bwMode="auto">
          <a:xfrm>
            <a:off x="3276600" y="2286000"/>
            <a:ext cx="2713038" cy="1793875"/>
          </a:xfrm>
          <a:prstGeom prst="rect">
            <a:avLst/>
          </a:prstGeom>
          <a:noFill/>
          <a:ln w="9525">
            <a:noFill/>
            <a:miter lim="800000"/>
            <a:headEnd/>
            <a:tailEnd/>
          </a:ln>
        </p:spPr>
      </p:pic>
      <p:pic>
        <p:nvPicPr>
          <p:cNvPr id="77829" name="Picture 5" descr="shanna-sony-captioning-glasses.jpg"/>
          <p:cNvPicPr>
            <a:picLocks noChangeAspect="1"/>
          </p:cNvPicPr>
          <p:nvPr/>
        </p:nvPicPr>
        <p:blipFill>
          <a:blip r:embed="rId4" cstate="print"/>
          <a:srcRect/>
          <a:stretch>
            <a:fillRect/>
          </a:stretch>
        </p:blipFill>
        <p:spPr bwMode="auto">
          <a:xfrm>
            <a:off x="6477000" y="1862138"/>
            <a:ext cx="2281238" cy="3014662"/>
          </a:xfrm>
          <a:prstGeom prst="rect">
            <a:avLst/>
          </a:prstGeom>
          <a:noFill/>
          <a:ln w="9525">
            <a:noFill/>
            <a:miter lim="800000"/>
            <a:headEnd/>
            <a:tailEnd/>
          </a:ln>
        </p:spPr>
      </p:pic>
      <p:pic>
        <p:nvPicPr>
          <p:cNvPr id="77830" name="Picture 4" descr="CaptionFish.png"/>
          <p:cNvPicPr>
            <a:picLocks noChangeAspect="1"/>
          </p:cNvPicPr>
          <p:nvPr/>
        </p:nvPicPr>
        <p:blipFill>
          <a:blip r:embed="rId5" cstate="print"/>
          <a:srcRect/>
          <a:stretch>
            <a:fillRect/>
          </a:stretch>
        </p:blipFill>
        <p:spPr bwMode="auto">
          <a:xfrm>
            <a:off x="3352800" y="4648200"/>
            <a:ext cx="5562600" cy="1355725"/>
          </a:xfrm>
          <a:prstGeom prst="rect">
            <a:avLst/>
          </a:prstGeom>
          <a:noFill/>
          <a:ln w="9525">
            <a:no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a:xfrm>
            <a:off x="1143000" y="457200"/>
            <a:ext cx="4572000" cy="2192338"/>
          </a:xfrm>
        </p:spPr>
        <p:txBody>
          <a:bodyPr/>
          <a:lstStyle/>
          <a:p>
            <a:pPr algn="l"/>
            <a:r>
              <a:rPr lang="en-US" b="1" smtClean="0">
                <a:solidFill>
                  <a:srgbClr val="000000"/>
                </a:solidFill>
              </a:rPr>
              <a:t>Theatre Outing</a:t>
            </a:r>
            <a:r>
              <a:rPr lang="en-US" smtClean="0">
                <a:solidFill>
                  <a:srgbClr val="000000"/>
                </a:solidFill>
              </a:rPr>
              <a:t/>
            </a:r>
            <a:br>
              <a:rPr lang="en-US" smtClean="0">
                <a:solidFill>
                  <a:srgbClr val="000000"/>
                </a:solidFill>
              </a:rPr>
            </a:br>
            <a:r>
              <a:rPr lang="en-US" smtClean="0"/>
              <a:t>  </a:t>
            </a:r>
            <a:r>
              <a:rPr lang="en-US" sz="4000" smtClean="0"/>
              <a:t>•Loop •Captions</a:t>
            </a:r>
          </a:p>
        </p:txBody>
      </p:sp>
      <p:pic>
        <p:nvPicPr>
          <p:cNvPr id="78851" name="Picture 3" descr="VW-Ballet.jpg"/>
          <p:cNvPicPr>
            <a:picLocks noChangeAspect="1"/>
          </p:cNvPicPr>
          <p:nvPr/>
        </p:nvPicPr>
        <p:blipFill>
          <a:blip r:embed="rId3" cstate="print"/>
          <a:srcRect/>
          <a:stretch>
            <a:fillRect/>
          </a:stretch>
        </p:blipFill>
        <p:spPr bwMode="auto">
          <a:xfrm>
            <a:off x="6334125" y="1066800"/>
            <a:ext cx="2657475" cy="4724400"/>
          </a:xfrm>
          <a:prstGeom prst="rect">
            <a:avLst/>
          </a:prstGeom>
          <a:noFill/>
          <a:ln w="9525">
            <a:noFill/>
            <a:miter lim="800000"/>
            <a:headEnd/>
            <a:tailEnd/>
          </a:ln>
        </p:spPr>
      </p:pic>
      <p:pic>
        <p:nvPicPr>
          <p:cNvPr id="78852" name="Picture 4" descr="BC + KC in seats.jpg"/>
          <p:cNvPicPr>
            <a:picLocks noChangeAspect="1"/>
          </p:cNvPicPr>
          <p:nvPr/>
        </p:nvPicPr>
        <p:blipFill>
          <a:blip r:embed="rId4" cstate="print"/>
          <a:srcRect/>
          <a:stretch>
            <a:fillRect/>
          </a:stretch>
        </p:blipFill>
        <p:spPr bwMode="auto">
          <a:xfrm>
            <a:off x="228600" y="2819400"/>
            <a:ext cx="4397375" cy="3081338"/>
          </a:xfrm>
          <a:prstGeom prst="rect">
            <a:avLst/>
          </a:prstGeom>
          <a:noFill/>
          <a:ln w="9525">
            <a:noFill/>
            <a:miter lim="800000"/>
            <a:headEnd/>
            <a:tailEnd/>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a:xfrm>
            <a:off x="457200" y="228600"/>
            <a:ext cx="8534400" cy="1143000"/>
          </a:xfrm>
        </p:spPr>
        <p:txBody>
          <a:bodyPr/>
          <a:lstStyle/>
          <a:p>
            <a:r>
              <a:rPr lang="en-US" b="1" smtClean="0">
                <a:solidFill>
                  <a:srgbClr val="000000"/>
                </a:solidFill>
              </a:rPr>
              <a:t>Access Supported Museum Outings</a:t>
            </a:r>
          </a:p>
        </p:txBody>
      </p:sp>
      <p:pic>
        <p:nvPicPr>
          <p:cNvPr id="79875" name="Picture 2" descr="Boston Museum.jpg"/>
          <p:cNvPicPr>
            <a:picLocks noChangeAspect="1"/>
          </p:cNvPicPr>
          <p:nvPr/>
        </p:nvPicPr>
        <p:blipFill>
          <a:blip r:embed="rId2" cstate="print"/>
          <a:srcRect/>
          <a:stretch>
            <a:fillRect/>
          </a:stretch>
        </p:blipFill>
        <p:spPr bwMode="auto">
          <a:xfrm>
            <a:off x="4724400" y="1905000"/>
            <a:ext cx="4268788" cy="3505200"/>
          </a:xfrm>
          <a:prstGeom prst="rect">
            <a:avLst/>
          </a:prstGeom>
          <a:noFill/>
          <a:ln w="9525">
            <a:noFill/>
            <a:miter lim="800000"/>
            <a:headEnd/>
            <a:tailEnd/>
          </a:ln>
        </p:spPr>
      </p:pic>
      <p:pic>
        <p:nvPicPr>
          <p:cNvPr id="79876" name="Picture 4" descr="MOMA.jpg"/>
          <p:cNvPicPr>
            <a:picLocks noChangeAspect="1"/>
          </p:cNvPicPr>
          <p:nvPr/>
        </p:nvPicPr>
        <p:blipFill>
          <a:blip r:embed="rId3" cstate="print"/>
          <a:srcRect/>
          <a:stretch>
            <a:fillRect/>
          </a:stretch>
        </p:blipFill>
        <p:spPr bwMode="auto">
          <a:xfrm>
            <a:off x="123825" y="1755775"/>
            <a:ext cx="4572000" cy="3806825"/>
          </a:xfrm>
          <a:prstGeom prst="rect">
            <a:avLst/>
          </a:prstGeom>
          <a:noFill/>
          <a:ln w="9525">
            <a:no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457200" y="0"/>
            <a:ext cx="8229600" cy="1219200"/>
          </a:xfrm>
        </p:spPr>
        <p:txBody>
          <a:bodyPr/>
          <a:lstStyle/>
          <a:p>
            <a:r>
              <a:rPr lang="en-US" smtClean="0"/>
              <a:t>        		</a:t>
            </a:r>
            <a:r>
              <a:rPr lang="en-US" b="1" smtClean="0"/>
              <a:t>Book Clubs</a:t>
            </a:r>
          </a:p>
        </p:txBody>
      </p:sp>
      <p:pic>
        <p:nvPicPr>
          <p:cNvPr id="80899" name="Picture 3" descr="Book Club 2.jpg"/>
          <p:cNvPicPr>
            <a:picLocks noChangeAspect="1"/>
          </p:cNvPicPr>
          <p:nvPr/>
        </p:nvPicPr>
        <p:blipFill>
          <a:blip r:embed="rId2" cstate="print"/>
          <a:srcRect/>
          <a:stretch>
            <a:fillRect/>
          </a:stretch>
        </p:blipFill>
        <p:spPr bwMode="auto">
          <a:xfrm>
            <a:off x="685800" y="1219200"/>
            <a:ext cx="7594600" cy="449580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0" y="152400"/>
            <a:ext cx="8686800" cy="762000"/>
          </a:xfrm>
        </p:spPr>
        <p:txBody>
          <a:bodyPr/>
          <a:lstStyle/>
          <a:p>
            <a:r>
              <a:rPr lang="en-US" b="1" smtClean="0"/>
              <a:t>Other Questions – How Do We</a:t>
            </a:r>
          </a:p>
        </p:txBody>
      </p:sp>
      <p:sp>
        <p:nvSpPr>
          <p:cNvPr id="3" name="Content Placeholder 2"/>
          <p:cNvSpPr>
            <a:spLocks noGrp="1"/>
          </p:cNvSpPr>
          <p:nvPr>
            <p:ph idx="1"/>
          </p:nvPr>
        </p:nvSpPr>
        <p:spPr>
          <a:xfrm>
            <a:off x="762000" y="914400"/>
            <a:ext cx="7924800" cy="5029200"/>
          </a:xfrm>
        </p:spPr>
        <p:txBody>
          <a:bodyPr>
            <a:normAutofit fontScale="92500" lnSpcReduction="20000"/>
          </a:bodyPr>
          <a:lstStyle/>
          <a:p>
            <a:pPr>
              <a:buFont typeface="Arial" charset="0"/>
              <a:buNone/>
              <a:defRPr/>
            </a:pPr>
            <a:endParaRPr lang="en-US" sz="2400" dirty="0"/>
          </a:p>
          <a:p>
            <a:pPr>
              <a:buFont typeface="Arial" charset="0"/>
              <a:buNone/>
              <a:defRPr/>
            </a:pPr>
            <a:r>
              <a:rPr lang="en-US" sz="2400" dirty="0"/>
              <a:t>• Get members to advocate for themselves</a:t>
            </a:r>
          </a:p>
          <a:p>
            <a:pPr>
              <a:buFont typeface="Arial" charset="0"/>
              <a:buChar char="•"/>
              <a:defRPr/>
            </a:pPr>
            <a:endParaRPr lang="en-US" sz="2400" dirty="0"/>
          </a:p>
          <a:p>
            <a:pPr>
              <a:buFont typeface="Arial" charset="0"/>
              <a:buNone/>
              <a:defRPr/>
            </a:pPr>
            <a:r>
              <a:rPr lang="en-US" sz="2400" dirty="0"/>
              <a:t>• Find great speakers</a:t>
            </a:r>
          </a:p>
          <a:p>
            <a:pPr>
              <a:buFont typeface="Arial" charset="0"/>
              <a:buChar char="•"/>
              <a:defRPr/>
            </a:pPr>
            <a:endParaRPr lang="en-US" sz="2400" dirty="0"/>
          </a:p>
          <a:p>
            <a:pPr>
              <a:buFont typeface="Arial" charset="0"/>
              <a:buNone/>
              <a:defRPr/>
            </a:pPr>
            <a:r>
              <a:rPr lang="en-US" sz="2400" dirty="0"/>
              <a:t>• Support Veterans</a:t>
            </a:r>
          </a:p>
          <a:p>
            <a:pPr>
              <a:buFont typeface="Arial" charset="0"/>
              <a:buChar char="•"/>
              <a:defRPr/>
            </a:pPr>
            <a:endParaRPr lang="en-US" sz="2400" dirty="0"/>
          </a:p>
          <a:p>
            <a:pPr>
              <a:buFont typeface="Arial" charset="0"/>
              <a:buNone/>
              <a:defRPr/>
            </a:pPr>
            <a:r>
              <a:rPr lang="en-US" sz="2400" dirty="0"/>
              <a:t>• Get media coverage for meetings</a:t>
            </a:r>
          </a:p>
          <a:p>
            <a:pPr>
              <a:buFont typeface="Arial" charset="0"/>
              <a:buChar char="•"/>
              <a:defRPr/>
            </a:pPr>
            <a:endParaRPr lang="en-US" sz="2400" dirty="0"/>
          </a:p>
          <a:p>
            <a:pPr>
              <a:buFont typeface="Arial" charset="0"/>
              <a:buNone/>
              <a:defRPr/>
            </a:pPr>
            <a:r>
              <a:rPr lang="en-US" sz="2400" dirty="0"/>
              <a:t>• Convince venues to add a loop system</a:t>
            </a:r>
          </a:p>
          <a:p>
            <a:pPr>
              <a:buFont typeface="Arial" charset="0"/>
              <a:buChar char="•"/>
              <a:defRPr/>
            </a:pPr>
            <a:endParaRPr lang="en-US" sz="2400" dirty="0"/>
          </a:p>
          <a:p>
            <a:pPr>
              <a:buFont typeface="Arial" charset="0"/>
              <a:buNone/>
              <a:defRPr/>
            </a:pPr>
            <a:r>
              <a:rPr lang="en-US" sz="2400" dirty="0"/>
              <a:t>• </a:t>
            </a:r>
            <a:r>
              <a:rPr lang="en-US" sz="2400" dirty="0" smtClean="0"/>
              <a:t>Restore/Strengthen State Organizations</a:t>
            </a:r>
            <a:endParaRPr lang="en-US" sz="2400" dirty="0"/>
          </a:p>
          <a:p>
            <a:pPr>
              <a:buFont typeface="Arial" charset="0"/>
              <a:buChar char="•"/>
              <a:defRPr/>
            </a:pPr>
            <a:endParaRPr lang="en-US" sz="2400" dirty="0"/>
          </a:p>
          <a:p>
            <a:pPr>
              <a:buFont typeface="Arial" charset="0"/>
              <a:buNone/>
              <a:defRPr/>
            </a:pPr>
            <a:r>
              <a:rPr lang="en-US" sz="2400" dirty="0"/>
              <a:t>• Connect with other chapters</a:t>
            </a:r>
          </a:p>
          <a:p>
            <a:pPr>
              <a:buFont typeface="Arial" charset="0"/>
              <a:buChar char="•"/>
              <a:defRPr/>
            </a:pPr>
            <a:endParaRPr lang="en-US" sz="2400" dirty="0"/>
          </a:p>
          <a:p>
            <a:pPr>
              <a:buFont typeface="Arial" charset="0"/>
              <a:buChar char="•"/>
              <a:defRPr/>
            </a:pPr>
            <a:endParaRPr lang="en-US" sz="2400" dirty="0"/>
          </a:p>
          <a:p>
            <a:pPr>
              <a:buFont typeface="Arial" charset="0"/>
              <a:buChar char="•"/>
              <a:defRPr/>
            </a:pPr>
            <a:endParaRPr lang="en-US" sz="2400" dirty="0"/>
          </a:p>
          <a:p>
            <a:pPr>
              <a:buFont typeface="Arial" charset="0"/>
              <a:buChar char="•"/>
              <a:defRPr/>
            </a:pPr>
            <a:endParaRPr lang="en-US" sz="2400" dirty="0"/>
          </a:p>
          <a:p>
            <a:pPr>
              <a:buFont typeface="Arial" charset="0"/>
              <a:buChar char="•"/>
              <a:defRPr/>
            </a:pPr>
            <a:endParaRPr lang="en-US" sz="2400" dirty="0"/>
          </a:p>
        </p:txBody>
      </p:sp>
      <p:pic>
        <p:nvPicPr>
          <p:cNvPr id="10244" name="Picture 3" descr="images.jpg"/>
          <p:cNvPicPr>
            <a:picLocks noChangeAspect="1"/>
          </p:cNvPicPr>
          <p:nvPr/>
        </p:nvPicPr>
        <p:blipFill>
          <a:blip r:embed="rId2" cstate="print"/>
          <a:srcRect/>
          <a:stretch>
            <a:fillRect/>
          </a:stretch>
        </p:blipFill>
        <p:spPr bwMode="auto">
          <a:xfrm>
            <a:off x="6992938" y="3352800"/>
            <a:ext cx="2151062" cy="2209800"/>
          </a:xfrm>
          <a:prstGeom prst="rect">
            <a:avLst/>
          </a:prstGeom>
          <a:noFill/>
          <a:ln w="9525">
            <a:noFill/>
            <a:miter lim="800000"/>
            <a:headEnd/>
            <a:tailEnd/>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457200" y="0"/>
            <a:ext cx="8229600" cy="1371600"/>
          </a:xfrm>
        </p:spPr>
        <p:txBody>
          <a:bodyPr/>
          <a:lstStyle/>
          <a:p>
            <a:r>
              <a:rPr lang="en-US" smtClean="0"/>
              <a:t>		 </a:t>
            </a:r>
            <a:r>
              <a:rPr lang="en-US" b="1" smtClean="0"/>
              <a:t>Book Club Selections</a:t>
            </a:r>
          </a:p>
        </p:txBody>
      </p:sp>
      <p:sp>
        <p:nvSpPr>
          <p:cNvPr id="3" name="Content Placeholder 2"/>
          <p:cNvSpPr>
            <a:spLocks noGrp="1"/>
          </p:cNvSpPr>
          <p:nvPr>
            <p:ph idx="1"/>
          </p:nvPr>
        </p:nvSpPr>
        <p:spPr>
          <a:xfrm>
            <a:off x="4114800" y="1219200"/>
            <a:ext cx="4876800" cy="4724400"/>
          </a:xfrm>
        </p:spPr>
        <p:txBody>
          <a:bodyPr>
            <a:normAutofit fontScale="25000" lnSpcReduction="20000"/>
          </a:bodyPr>
          <a:lstStyle/>
          <a:p>
            <a:pPr marL="0" indent="0">
              <a:buFont typeface="Arial" charset="0"/>
              <a:buNone/>
              <a:defRPr/>
            </a:pPr>
            <a:r>
              <a:rPr lang="en-US" sz="8000" b="1" dirty="0"/>
              <a:t>Listening Closely</a:t>
            </a:r>
            <a:r>
              <a:rPr lang="en-US" sz="8000" dirty="0"/>
              <a:t> Arlene </a:t>
            </a:r>
            <a:r>
              <a:rPr lang="en-US" sz="8000" dirty="0" err="1"/>
              <a:t>Romoff</a:t>
            </a:r>
            <a:endParaRPr lang="en-US" sz="8000" dirty="0"/>
          </a:p>
          <a:p>
            <a:pPr marL="0" indent="0">
              <a:buFont typeface="Arial" charset="0"/>
              <a:buNone/>
              <a:defRPr/>
            </a:pPr>
            <a:endParaRPr lang="en-US" sz="8000" dirty="0"/>
          </a:p>
          <a:p>
            <a:pPr marL="0" indent="0">
              <a:buFont typeface="Arial" charset="0"/>
              <a:buNone/>
              <a:defRPr/>
            </a:pPr>
            <a:r>
              <a:rPr lang="en-US" sz="8000" b="1" dirty="0"/>
              <a:t>Hear Again </a:t>
            </a:r>
            <a:r>
              <a:rPr lang="en-US" sz="8000" dirty="0"/>
              <a:t>Arlene </a:t>
            </a:r>
            <a:r>
              <a:rPr lang="en-US" sz="8000" dirty="0" err="1"/>
              <a:t>Romoff</a:t>
            </a:r>
            <a:endParaRPr lang="en-US" sz="8000" dirty="0"/>
          </a:p>
          <a:p>
            <a:pPr marL="0" indent="0">
              <a:buFont typeface="Arial" charset="0"/>
              <a:buNone/>
              <a:defRPr/>
            </a:pPr>
            <a:endParaRPr lang="en-US" sz="8000" dirty="0"/>
          </a:p>
          <a:p>
            <a:pPr marL="0" indent="0">
              <a:buFont typeface="Arial" charset="0"/>
              <a:buNone/>
              <a:defRPr/>
            </a:pPr>
            <a:r>
              <a:rPr lang="en-US" sz="8000" b="1" dirty="0"/>
              <a:t>Shouting Won’t Help </a:t>
            </a:r>
            <a:r>
              <a:rPr lang="en-US" sz="8000" dirty="0"/>
              <a:t>Katherine </a:t>
            </a:r>
            <a:r>
              <a:rPr lang="en-US" sz="8000" dirty="0" err="1"/>
              <a:t>Bouton</a:t>
            </a:r>
            <a:endParaRPr lang="en-US" sz="8000" dirty="0"/>
          </a:p>
          <a:p>
            <a:pPr marL="0" indent="0">
              <a:buFont typeface="Arial" charset="0"/>
              <a:buNone/>
              <a:defRPr/>
            </a:pPr>
            <a:endParaRPr lang="en-US" sz="8000" dirty="0"/>
          </a:p>
          <a:p>
            <a:pPr marL="0" indent="0">
              <a:buFont typeface="Arial" charset="0"/>
              <a:buNone/>
              <a:defRPr/>
            </a:pPr>
            <a:r>
              <a:rPr lang="en-US" sz="8000" b="1" dirty="0"/>
              <a:t>Listening with the Heart - </a:t>
            </a:r>
            <a:r>
              <a:rPr lang="en-US" sz="8000" b="1" dirty="0" smtClean="0"/>
              <a:t>                                                                                                     Relationships and Hearing Loss</a:t>
            </a:r>
            <a:r>
              <a:rPr lang="en-US" sz="8000" b="1" dirty="0"/>
              <a:t> </a:t>
            </a:r>
            <a:r>
              <a:rPr lang="en-US" sz="8000" dirty="0"/>
              <a:t>         </a:t>
            </a:r>
            <a:r>
              <a:rPr lang="en-US" sz="8000" dirty="0" smtClean="0"/>
              <a:t>     </a:t>
            </a:r>
          </a:p>
          <a:p>
            <a:pPr marL="0" indent="0">
              <a:buFont typeface="Arial" charset="0"/>
              <a:buNone/>
              <a:defRPr/>
            </a:pPr>
            <a:r>
              <a:rPr lang="en-US" sz="8000" dirty="0" smtClean="0"/>
              <a:t>Michael </a:t>
            </a:r>
            <a:r>
              <a:rPr lang="en-US" sz="8000" dirty="0"/>
              <a:t>A Harvey</a:t>
            </a:r>
          </a:p>
          <a:p>
            <a:pPr marL="0" indent="0">
              <a:buFont typeface="Arial" charset="0"/>
              <a:buNone/>
              <a:defRPr/>
            </a:pPr>
            <a:endParaRPr lang="en-US" sz="8000" dirty="0"/>
          </a:p>
          <a:p>
            <a:pPr marL="0" indent="0">
              <a:buFont typeface="Arial" charset="0"/>
              <a:buNone/>
              <a:defRPr/>
            </a:pPr>
            <a:r>
              <a:rPr lang="en-US" sz="8000" b="1" dirty="0"/>
              <a:t>Rebuilt  </a:t>
            </a:r>
            <a:r>
              <a:rPr lang="en-US" sz="8000" dirty="0"/>
              <a:t>Michael </a:t>
            </a:r>
            <a:r>
              <a:rPr lang="en-US" sz="8000" dirty="0" err="1"/>
              <a:t>Chorost</a:t>
            </a:r>
            <a:r>
              <a:rPr lang="en-US" sz="8000" dirty="0"/>
              <a:t> </a:t>
            </a:r>
            <a:r>
              <a:rPr lang="en-US" sz="8000" b="1" dirty="0"/>
              <a:t> </a:t>
            </a:r>
            <a:r>
              <a:rPr lang="en-US" sz="8000" dirty="0" smtClean="0"/>
              <a:t>                                </a:t>
            </a:r>
            <a:endParaRPr lang="en-US" sz="8000" dirty="0"/>
          </a:p>
          <a:p>
            <a:pPr marL="0" indent="0">
              <a:buFont typeface="Arial" charset="0"/>
              <a:buNone/>
              <a:defRPr/>
            </a:pPr>
            <a:endParaRPr lang="en-US" sz="8000" b="1" dirty="0"/>
          </a:p>
          <a:p>
            <a:pPr marL="0" indent="0">
              <a:buFont typeface="Arial" charset="0"/>
              <a:buNone/>
              <a:defRPr/>
            </a:pPr>
            <a:r>
              <a:rPr lang="en-US" sz="8000" b="1" dirty="0"/>
              <a:t>If A Tree Falls </a:t>
            </a:r>
            <a:r>
              <a:rPr lang="en-US" sz="8000" dirty="0"/>
              <a:t>Jennifer </a:t>
            </a:r>
            <a:r>
              <a:rPr lang="en-US" sz="8000" dirty="0" err="1"/>
              <a:t>Rosner</a:t>
            </a:r>
            <a:endParaRPr lang="en-US" sz="8000" dirty="0"/>
          </a:p>
          <a:p>
            <a:pPr marL="0" indent="0">
              <a:buFont typeface="Arial" charset="0"/>
              <a:buNone/>
              <a:defRPr/>
            </a:pPr>
            <a:endParaRPr lang="en-US" sz="8000" dirty="0"/>
          </a:p>
          <a:p>
            <a:pPr marL="0" indent="0">
              <a:buFont typeface="Arial" charset="0"/>
              <a:buNone/>
              <a:defRPr/>
            </a:pPr>
            <a:r>
              <a:rPr lang="en-US" sz="8000" b="1" dirty="0"/>
              <a:t>Not Fade Away </a:t>
            </a:r>
            <a:r>
              <a:rPr lang="en-US" sz="8000" dirty="0"/>
              <a:t>Rebecca Alexander</a:t>
            </a:r>
          </a:p>
          <a:p>
            <a:pPr marL="0" indent="0">
              <a:buFont typeface="Arial" charset="0"/>
              <a:buNone/>
              <a:defRPr/>
            </a:pPr>
            <a:endParaRPr lang="en-US" dirty="0"/>
          </a:p>
          <a:p>
            <a:pPr marL="0" indent="0">
              <a:buFont typeface="Arial" charset="0"/>
              <a:buNone/>
              <a:defRPr/>
            </a:pPr>
            <a:endParaRPr lang="en-US" dirty="0"/>
          </a:p>
          <a:p>
            <a:pPr marL="0" indent="0">
              <a:buFont typeface="Arial" charset="0"/>
              <a:buNone/>
              <a:defRPr/>
            </a:pPr>
            <a:r>
              <a:rPr lang="en-US" dirty="0"/>
              <a:t>   </a:t>
            </a:r>
          </a:p>
          <a:p>
            <a:pPr marL="0" indent="0">
              <a:buFont typeface="Arial" charset="0"/>
              <a:buNone/>
              <a:defRPr/>
            </a:pPr>
            <a:endParaRPr lang="en-US" dirty="0"/>
          </a:p>
        </p:txBody>
      </p:sp>
      <p:pic>
        <p:nvPicPr>
          <p:cNvPr id="81924" name="Picture 4" descr="Best-Codependency-Books.jpg"/>
          <p:cNvPicPr>
            <a:picLocks noChangeAspect="1"/>
          </p:cNvPicPr>
          <p:nvPr/>
        </p:nvPicPr>
        <p:blipFill>
          <a:blip r:embed="rId2" cstate="print"/>
          <a:srcRect/>
          <a:stretch>
            <a:fillRect/>
          </a:stretch>
        </p:blipFill>
        <p:spPr bwMode="auto">
          <a:xfrm>
            <a:off x="76200" y="76200"/>
            <a:ext cx="1143000" cy="1371600"/>
          </a:xfrm>
          <a:prstGeom prst="rect">
            <a:avLst/>
          </a:prstGeom>
          <a:noFill/>
          <a:ln w="9525">
            <a:noFill/>
            <a:miter lim="800000"/>
            <a:headEnd/>
            <a:tailEnd/>
          </a:ln>
        </p:spPr>
      </p:pic>
      <p:pic>
        <p:nvPicPr>
          <p:cNvPr id="81925" name="Picture 3" descr="Listening Closely.jpg"/>
          <p:cNvPicPr>
            <a:picLocks noChangeAspect="1"/>
          </p:cNvPicPr>
          <p:nvPr/>
        </p:nvPicPr>
        <p:blipFill>
          <a:blip r:embed="rId3" cstate="print"/>
          <a:srcRect/>
          <a:stretch>
            <a:fillRect/>
          </a:stretch>
        </p:blipFill>
        <p:spPr bwMode="auto">
          <a:xfrm rot="-2339310">
            <a:off x="1881188" y="509588"/>
            <a:ext cx="1323975" cy="1905000"/>
          </a:xfrm>
          <a:prstGeom prst="rect">
            <a:avLst/>
          </a:prstGeom>
          <a:noFill/>
          <a:ln w="9525">
            <a:noFill/>
            <a:miter lim="800000"/>
            <a:headEnd/>
            <a:tailEnd/>
          </a:ln>
        </p:spPr>
      </p:pic>
      <p:pic>
        <p:nvPicPr>
          <p:cNvPr id="81926" name="Picture 5" descr="Not Fade Away.jpg"/>
          <p:cNvPicPr>
            <a:picLocks noChangeAspect="1"/>
          </p:cNvPicPr>
          <p:nvPr/>
        </p:nvPicPr>
        <p:blipFill>
          <a:blip r:embed="rId4" cstate="print"/>
          <a:srcRect/>
          <a:stretch>
            <a:fillRect/>
          </a:stretch>
        </p:blipFill>
        <p:spPr bwMode="auto">
          <a:xfrm rot="2572966">
            <a:off x="347663" y="4357688"/>
            <a:ext cx="1011237" cy="1328737"/>
          </a:xfrm>
          <a:prstGeom prst="rect">
            <a:avLst/>
          </a:prstGeom>
          <a:noFill/>
          <a:ln w="9525">
            <a:noFill/>
            <a:miter lim="800000"/>
            <a:headEnd/>
            <a:tailEnd/>
          </a:ln>
        </p:spPr>
      </p:pic>
      <p:pic>
        <p:nvPicPr>
          <p:cNvPr id="81927" name="Picture 6" descr="Shouting Won't Help.JPG"/>
          <p:cNvPicPr>
            <a:picLocks noChangeAspect="1"/>
          </p:cNvPicPr>
          <p:nvPr/>
        </p:nvPicPr>
        <p:blipFill>
          <a:blip r:embed="rId5" cstate="print"/>
          <a:srcRect/>
          <a:stretch>
            <a:fillRect/>
          </a:stretch>
        </p:blipFill>
        <p:spPr bwMode="auto">
          <a:xfrm rot="854294">
            <a:off x="1971675" y="2813050"/>
            <a:ext cx="1447800" cy="2117725"/>
          </a:xfrm>
          <a:prstGeom prst="rect">
            <a:avLst/>
          </a:prstGeom>
          <a:noFill/>
          <a:ln w="9525">
            <a:noFill/>
            <a:miter lim="800000"/>
            <a:headEnd/>
            <a:tailEnd/>
          </a:ln>
        </p:spPr>
      </p:pic>
      <p:pic>
        <p:nvPicPr>
          <p:cNvPr id="81928" name="Picture 7" descr="Rebuilt.jpg"/>
          <p:cNvPicPr>
            <a:picLocks noChangeAspect="1"/>
          </p:cNvPicPr>
          <p:nvPr/>
        </p:nvPicPr>
        <p:blipFill>
          <a:blip r:embed="rId6" cstate="print"/>
          <a:srcRect/>
          <a:stretch>
            <a:fillRect/>
          </a:stretch>
        </p:blipFill>
        <p:spPr bwMode="auto">
          <a:xfrm rot="-648149">
            <a:off x="396875" y="1776413"/>
            <a:ext cx="1254125" cy="1912937"/>
          </a:xfrm>
          <a:prstGeom prst="rect">
            <a:avLst/>
          </a:prstGeom>
          <a:noFill/>
          <a:ln w="9525">
            <a:noFill/>
            <a:miter lim="800000"/>
            <a:headEnd/>
            <a:tailEnd/>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25400"/>
            <a:ext cx="5181600" cy="1219200"/>
          </a:xfrm>
        </p:spPr>
        <p:txBody>
          <a:bodyPr>
            <a:normAutofit fontScale="90000"/>
          </a:bodyPr>
          <a:lstStyle/>
          <a:p>
            <a:pPr>
              <a:defRPr/>
            </a:pPr>
            <a:r>
              <a:rPr lang="en-US" dirty="0"/>
              <a:t>	   </a:t>
            </a:r>
            <a:br>
              <a:rPr lang="en-US" dirty="0"/>
            </a:br>
            <a:r>
              <a:rPr lang="en-US" b="1" dirty="0">
                <a:solidFill>
                  <a:srgbClr val="FF0000"/>
                </a:solidFill>
              </a:rPr>
              <a:t>Annual Social Goals</a:t>
            </a:r>
          </a:p>
        </p:txBody>
      </p:sp>
      <p:sp>
        <p:nvSpPr>
          <p:cNvPr id="3" name="Content Placeholder 2"/>
          <p:cNvSpPr>
            <a:spLocks noGrp="1"/>
          </p:cNvSpPr>
          <p:nvPr>
            <p:ph idx="1"/>
          </p:nvPr>
        </p:nvSpPr>
        <p:spPr>
          <a:xfrm>
            <a:off x="228600" y="1600200"/>
            <a:ext cx="8915400" cy="4343400"/>
          </a:xfrm>
        </p:spPr>
        <p:txBody>
          <a:bodyPr>
            <a:normAutofit fontScale="85000" lnSpcReduction="10000"/>
          </a:bodyPr>
          <a:lstStyle/>
          <a:p>
            <a:pPr marL="0" indent="0">
              <a:buFont typeface="Arial" charset="0"/>
              <a:buNone/>
              <a:defRPr/>
            </a:pPr>
            <a:endParaRPr lang="en-US" dirty="0"/>
          </a:p>
          <a:p>
            <a:pPr>
              <a:buFont typeface="Arial" charset="0"/>
              <a:buChar char="•"/>
              <a:defRPr/>
            </a:pPr>
            <a:r>
              <a:rPr lang="en-US" b="1" dirty="0"/>
              <a:t>Attract members to attend average of </a:t>
            </a:r>
            <a:r>
              <a:rPr lang="en-US" dirty="0">
                <a:solidFill>
                  <a:srgbClr val="FF0000"/>
                </a:solidFill>
              </a:rPr>
              <a:t>4+</a:t>
            </a:r>
            <a:r>
              <a:rPr lang="en-US" b="1" dirty="0"/>
              <a:t> meetings/events</a:t>
            </a:r>
          </a:p>
          <a:p>
            <a:pPr>
              <a:buFont typeface="Arial" charset="0"/>
              <a:buChar char="•"/>
              <a:defRPr/>
            </a:pPr>
            <a:endParaRPr lang="en-US" b="1" dirty="0"/>
          </a:p>
          <a:p>
            <a:pPr>
              <a:buFont typeface="Arial" charset="0"/>
              <a:buChar char="•"/>
              <a:defRPr/>
            </a:pPr>
            <a:r>
              <a:rPr lang="en-US" b="1" dirty="0"/>
              <a:t>Introduce </a:t>
            </a:r>
            <a:r>
              <a:rPr lang="en-US" b="1" dirty="0">
                <a:solidFill>
                  <a:srgbClr val="FF0000"/>
                </a:solidFill>
              </a:rPr>
              <a:t>33%</a:t>
            </a:r>
            <a:r>
              <a:rPr lang="en-US" b="1" dirty="0"/>
              <a:t> of members to access in community</a:t>
            </a:r>
          </a:p>
          <a:p>
            <a:pPr>
              <a:buFont typeface="Arial" charset="0"/>
              <a:buChar char="•"/>
              <a:defRPr/>
            </a:pPr>
            <a:endParaRPr lang="en-US" b="1" dirty="0"/>
          </a:p>
          <a:p>
            <a:pPr>
              <a:buFont typeface="Arial" charset="0"/>
              <a:buChar char="•"/>
              <a:defRPr/>
            </a:pPr>
            <a:r>
              <a:rPr lang="en-US" b="1" dirty="0"/>
              <a:t>Attract </a:t>
            </a:r>
            <a:r>
              <a:rPr lang="en-US" b="1" dirty="0">
                <a:solidFill>
                  <a:srgbClr val="FF0000"/>
                </a:solidFill>
              </a:rPr>
              <a:t>50% </a:t>
            </a:r>
            <a:r>
              <a:rPr lang="en-US" b="1" dirty="0"/>
              <a:t>of spouses/loved ones to meetings/events</a:t>
            </a:r>
          </a:p>
          <a:p>
            <a:pPr>
              <a:buFont typeface="Arial" charset="0"/>
              <a:buChar char="•"/>
              <a:defRPr/>
            </a:pPr>
            <a:endParaRPr lang="en-US" b="1" dirty="0"/>
          </a:p>
          <a:p>
            <a:pPr>
              <a:buFont typeface="Arial" charset="0"/>
              <a:buChar char="•"/>
              <a:defRPr/>
            </a:pPr>
            <a:r>
              <a:rPr lang="en-US" b="1" dirty="0"/>
              <a:t>Have </a:t>
            </a:r>
            <a:r>
              <a:rPr lang="en-US" b="1" dirty="0">
                <a:solidFill>
                  <a:srgbClr val="FF0000"/>
                </a:solidFill>
              </a:rPr>
              <a:t>80%+ </a:t>
            </a:r>
            <a:r>
              <a:rPr lang="en-US" b="1" dirty="0"/>
              <a:t>of members renew membership</a:t>
            </a:r>
          </a:p>
          <a:p>
            <a:pPr marL="0" indent="0">
              <a:buFont typeface="Arial" charset="0"/>
              <a:buNone/>
              <a:defRPr/>
            </a:pPr>
            <a:endParaRPr lang="en-US" b="1" dirty="0"/>
          </a:p>
          <a:p>
            <a:pPr>
              <a:buFont typeface="Arial" charset="0"/>
              <a:buChar char="•"/>
              <a:defRPr/>
            </a:pPr>
            <a:endParaRPr lang="en-US" dirty="0"/>
          </a:p>
          <a:p>
            <a:pPr>
              <a:buFont typeface="Arial" charset="0"/>
              <a:buChar char="•"/>
              <a:defRPr/>
            </a:pPr>
            <a:endParaRPr lang="en-US" dirty="0"/>
          </a:p>
        </p:txBody>
      </p:sp>
      <p:pic>
        <p:nvPicPr>
          <p:cNvPr id="82948" name="Picture 3" descr="goals.jpg"/>
          <p:cNvPicPr>
            <a:picLocks noChangeAspect="1"/>
          </p:cNvPicPr>
          <p:nvPr/>
        </p:nvPicPr>
        <p:blipFill>
          <a:blip r:embed="rId2" cstate="print"/>
          <a:srcRect/>
          <a:stretch>
            <a:fillRect/>
          </a:stretch>
        </p:blipFill>
        <p:spPr bwMode="auto">
          <a:xfrm>
            <a:off x="990600" y="419100"/>
            <a:ext cx="1828800" cy="1600200"/>
          </a:xfrm>
          <a:prstGeom prst="rect">
            <a:avLst/>
          </a:prstGeom>
          <a:noFill/>
          <a:ln w="9525">
            <a:noFill/>
            <a:miter lim="800000"/>
            <a:headEnd/>
            <a:tailEnd/>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ctrTitle"/>
          </p:nvPr>
        </p:nvSpPr>
        <p:spPr>
          <a:xfrm>
            <a:off x="-2895600" y="1371600"/>
            <a:ext cx="8229600" cy="1219200"/>
          </a:xfrm>
        </p:spPr>
        <p:txBody>
          <a:bodyPr/>
          <a:lstStyle/>
          <a:p>
            <a:r>
              <a:rPr lang="en-US" sz="4800" smtClean="0"/>
              <a:t> </a:t>
            </a:r>
          </a:p>
        </p:txBody>
      </p:sp>
      <p:sp>
        <p:nvSpPr>
          <p:cNvPr id="3" name="Subtitle 2"/>
          <p:cNvSpPr>
            <a:spLocks noGrp="1"/>
          </p:cNvSpPr>
          <p:nvPr>
            <p:ph type="subTitle" idx="1"/>
          </p:nvPr>
        </p:nvSpPr>
        <p:spPr>
          <a:xfrm>
            <a:off x="0" y="3090863"/>
            <a:ext cx="5715000" cy="3309937"/>
          </a:xfrm>
        </p:spPr>
        <p:txBody>
          <a:bodyPr>
            <a:normAutofit/>
          </a:bodyPr>
          <a:lstStyle/>
          <a:p>
            <a:pPr>
              <a:buFont typeface="Arial" charset="0"/>
              <a:buNone/>
              <a:defRPr/>
            </a:pPr>
            <a:r>
              <a:rPr lang="en-US" dirty="0">
                <a:solidFill>
                  <a:schemeClr val="tx2">
                    <a:lumMod val="90000"/>
                  </a:schemeClr>
                </a:solidFill>
              </a:rPr>
              <a:t> </a:t>
            </a:r>
            <a:endParaRPr lang="en-US" dirty="0">
              <a:solidFill>
                <a:srgbClr val="EEFF15"/>
              </a:solidFill>
            </a:endParaRPr>
          </a:p>
        </p:txBody>
      </p:sp>
      <p:sp>
        <p:nvSpPr>
          <p:cNvPr id="83972" name="TextBox 6"/>
          <p:cNvSpPr txBox="1">
            <a:spLocks noChangeArrowheads="1"/>
          </p:cNvSpPr>
          <p:nvPr/>
        </p:nvSpPr>
        <p:spPr bwMode="auto">
          <a:xfrm>
            <a:off x="0" y="2490788"/>
            <a:ext cx="9144000" cy="3478212"/>
          </a:xfrm>
          <a:prstGeom prst="rect">
            <a:avLst/>
          </a:prstGeom>
          <a:noFill/>
          <a:ln w="9525">
            <a:noFill/>
            <a:miter lim="800000"/>
            <a:headEnd/>
            <a:tailEnd/>
          </a:ln>
        </p:spPr>
        <p:txBody>
          <a:bodyPr>
            <a:spAutoFit/>
          </a:bodyPr>
          <a:lstStyle/>
          <a:p>
            <a:r>
              <a:rPr lang="en-US" sz="4400" b="1">
                <a:latin typeface="Bank Gothic"/>
                <a:ea typeface="Bank Gothic"/>
                <a:cs typeface="Bank Gothic"/>
              </a:rPr>
              <a:t>			</a:t>
            </a:r>
          </a:p>
          <a:p>
            <a:endParaRPr lang="en-US" sz="4400" b="1">
              <a:latin typeface="Bank Gothic"/>
              <a:ea typeface="Bank Gothic"/>
              <a:cs typeface="Bank Gothic"/>
            </a:endParaRPr>
          </a:p>
          <a:p>
            <a:endParaRPr lang="en-US" sz="4400" b="1">
              <a:latin typeface="Bank Gothic"/>
              <a:ea typeface="Bank Gothic"/>
              <a:cs typeface="Bank Gothic"/>
            </a:endParaRPr>
          </a:p>
          <a:p>
            <a:r>
              <a:rPr lang="en-US" sz="4400" b="1">
                <a:latin typeface="Bank Gothic"/>
                <a:ea typeface="Bank Gothic"/>
                <a:cs typeface="Bank Gothic"/>
              </a:rPr>
              <a:t>  			</a:t>
            </a:r>
          </a:p>
          <a:p>
            <a:r>
              <a:rPr lang="en-US" sz="4400" b="1">
                <a:latin typeface="Bank Gothic"/>
                <a:ea typeface="Bank Gothic"/>
                <a:cs typeface="Bank Gothic"/>
              </a:rPr>
              <a:t>			    Advocacy Plan</a:t>
            </a:r>
            <a:endParaRPr lang="en-US" sz="4400">
              <a:latin typeface="Bank Gothic"/>
              <a:ea typeface="Bank Gothic"/>
              <a:cs typeface="Bank Gothic"/>
            </a:endParaRPr>
          </a:p>
        </p:txBody>
      </p:sp>
      <p:pic>
        <p:nvPicPr>
          <p:cNvPr id="83973" name="Picture 3" descr="Public Policy.jpg"/>
          <p:cNvPicPr>
            <a:picLocks noChangeAspect="1"/>
          </p:cNvPicPr>
          <p:nvPr/>
        </p:nvPicPr>
        <p:blipFill>
          <a:blip r:embed="rId3" cstate="print"/>
          <a:srcRect/>
          <a:stretch>
            <a:fillRect/>
          </a:stretch>
        </p:blipFill>
        <p:spPr bwMode="auto">
          <a:xfrm>
            <a:off x="514350" y="381000"/>
            <a:ext cx="8372475" cy="4748213"/>
          </a:xfrm>
          <a:prstGeom prst="rect">
            <a:avLst/>
          </a:prstGeom>
          <a:noFill/>
          <a:ln w="9525">
            <a:noFill/>
            <a:miter lim="800000"/>
            <a:headEnd/>
            <a:tailEnd/>
          </a:ln>
        </p:spPr>
      </p:pic>
    </p:spTree>
  </p:cSld>
  <p:clrMapOvr>
    <a:masterClrMapping/>
  </p:clrMapOvr>
  <p:transition advTm="5935"/>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HLAA National’s 2017 </a:t>
            </a:r>
            <a:br>
              <a:rPr lang="en-US" dirty="0" smtClean="0"/>
            </a:br>
            <a:r>
              <a:rPr lang="en-US" dirty="0" smtClean="0"/>
              <a:t>Advocacy Priorities</a:t>
            </a:r>
            <a:endParaRPr lang="en-US" dirty="0"/>
          </a:p>
        </p:txBody>
      </p:sp>
      <p:sp>
        <p:nvSpPr>
          <p:cNvPr id="3" name="Content Placeholder 2"/>
          <p:cNvSpPr>
            <a:spLocks noGrp="1"/>
          </p:cNvSpPr>
          <p:nvPr>
            <p:ph sz="half" idx="1"/>
          </p:nvPr>
        </p:nvSpPr>
        <p:spPr/>
        <p:txBody>
          <a:bodyPr/>
          <a:lstStyle/>
          <a:p>
            <a:r>
              <a:rPr lang="en-US" dirty="0" smtClean="0"/>
              <a:t>Implementation of National Academy of Sciences, Engineering, and Medicine Report </a:t>
            </a:r>
            <a:r>
              <a:rPr lang="en-US" i="1" dirty="0" smtClean="0"/>
              <a:t>Hearing Health Care for Adults: Priorities of Improving Access and Affordability</a:t>
            </a:r>
            <a:endParaRPr lang="en-US" i="1" dirty="0"/>
          </a:p>
        </p:txBody>
      </p:sp>
      <p:sp>
        <p:nvSpPr>
          <p:cNvPr id="4" name="Content Placeholder 3"/>
          <p:cNvSpPr>
            <a:spLocks noGrp="1"/>
          </p:cNvSpPr>
          <p:nvPr>
            <p:ph sz="half" idx="2"/>
          </p:nvPr>
        </p:nvSpPr>
        <p:spPr/>
        <p:txBody>
          <a:bodyPr/>
          <a:lstStyle/>
          <a:p>
            <a:r>
              <a:rPr lang="en-US" dirty="0" smtClean="0"/>
              <a:t>Medicare hearing aid coverage</a:t>
            </a:r>
          </a:p>
          <a:p>
            <a:r>
              <a:rPr lang="en-US" dirty="0" smtClean="0"/>
              <a:t>Providing input to FDA for OTC hearing aid rule-making</a:t>
            </a:r>
          </a:p>
          <a:p>
            <a:r>
              <a:rPr lang="en-US" dirty="0" smtClean="0"/>
              <a:t>Supporting OTC Hearing Aid Act of 2016 to regulate OTC hearing aids</a:t>
            </a:r>
            <a:endParaRPr lang="en-US"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457200" y="-77788"/>
            <a:ext cx="8229600" cy="1220788"/>
          </a:xfrm>
        </p:spPr>
        <p:txBody>
          <a:bodyPr/>
          <a:lstStyle/>
          <a:p>
            <a:r>
              <a:rPr lang="en-US" smtClean="0"/>
              <a:t>           </a:t>
            </a:r>
            <a:r>
              <a:rPr lang="en-US" b="1" smtClean="0"/>
              <a:t>Basic Advocacy</a:t>
            </a:r>
          </a:p>
        </p:txBody>
      </p:sp>
      <p:sp>
        <p:nvSpPr>
          <p:cNvPr id="3" name="Content Placeholder 2"/>
          <p:cNvSpPr>
            <a:spLocks noGrp="1"/>
          </p:cNvSpPr>
          <p:nvPr>
            <p:ph idx="1"/>
          </p:nvPr>
        </p:nvSpPr>
        <p:spPr>
          <a:xfrm>
            <a:off x="3276600" y="914400"/>
            <a:ext cx="5845175" cy="5105400"/>
          </a:xfrm>
        </p:spPr>
        <p:txBody>
          <a:bodyPr>
            <a:normAutofit fontScale="70000" lnSpcReduction="20000"/>
          </a:bodyPr>
          <a:lstStyle/>
          <a:p>
            <a:pPr marL="0" indent="0">
              <a:buFont typeface="Arial" charset="0"/>
              <a:buNone/>
              <a:defRPr/>
            </a:pPr>
            <a:r>
              <a:rPr lang="en-US" sz="4000" dirty="0" smtClean="0"/>
              <a:t>Teach communication self-advocacy </a:t>
            </a:r>
          </a:p>
          <a:p>
            <a:pPr marL="0" indent="0">
              <a:defRPr/>
            </a:pPr>
            <a:r>
              <a:rPr lang="en-US" sz="4000" dirty="0" smtClean="0"/>
              <a:t>Home </a:t>
            </a:r>
          </a:p>
          <a:p>
            <a:pPr marL="0" indent="0">
              <a:defRPr/>
            </a:pPr>
            <a:r>
              <a:rPr lang="en-US" sz="4000" dirty="0" smtClean="0"/>
              <a:t>Work</a:t>
            </a:r>
          </a:p>
          <a:p>
            <a:pPr marL="0" indent="0">
              <a:defRPr/>
            </a:pPr>
            <a:r>
              <a:rPr lang="en-US" sz="4000" dirty="0" smtClean="0"/>
              <a:t>Healthcare</a:t>
            </a:r>
          </a:p>
          <a:p>
            <a:pPr marL="0" indent="0">
              <a:defRPr/>
            </a:pPr>
            <a:r>
              <a:rPr lang="en-US" sz="4000" dirty="0" smtClean="0"/>
              <a:t>Public Safety</a:t>
            </a:r>
          </a:p>
          <a:p>
            <a:pPr marL="0" indent="0">
              <a:defRPr/>
            </a:pPr>
            <a:r>
              <a:rPr lang="en-US" sz="4000" dirty="0" smtClean="0"/>
              <a:t>Community</a:t>
            </a:r>
            <a:endParaRPr lang="en-US" sz="4000" dirty="0"/>
          </a:p>
          <a:p>
            <a:pPr marL="0" indent="0">
              <a:buFont typeface="Arial" charset="0"/>
              <a:buNone/>
              <a:defRPr/>
            </a:pPr>
            <a:r>
              <a:rPr lang="en-US" sz="4000" b="1" dirty="0"/>
              <a:t> </a:t>
            </a:r>
          </a:p>
          <a:p>
            <a:pPr marL="0" indent="0">
              <a:buFont typeface="Arial" charset="0"/>
              <a:buNone/>
              <a:defRPr/>
            </a:pPr>
            <a:r>
              <a:rPr lang="en-US" sz="4000" dirty="0"/>
              <a:t>Make members aware of access in community </a:t>
            </a:r>
          </a:p>
          <a:p>
            <a:pPr>
              <a:buFont typeface="Arial" charset="0"/>
              <a:buChar char="•"/>
              <a:defRPr/>
            </a:pPr>
            <a:r>
              <a:rPr lang="en-US" sz="4000" dirty="0"/>
              <a:t>Looped venues</a:t>
            </a:r>
          </a:p>
          <a:p>
            <a:pPr>
              <a:buFont typeface="Arial" charset="0"/>
              <a:buChar char="•"/>
              <a:defRPr/>
            </a:pPr>
            <a:r>
              <a:rPr lang="en-US" sz="4000" dirty="0"/>
              <a:t>Captioned performances</a:t>
            </a:r>
          </a:p>
          <a:p>
            <a:pPr>
              <a:buFont typeface="Arial" charset="0"/>
              <a:buChar char="•"/>
              <a:defRPr/>
            </a:pPr>
            <a:r>
              <a:rPr lang="en-US" sz="4000" dirty="0"/>
              <a:t>CART supported events</a:t>
            </a:r>
          </a:p>
          <a:p>
            <a:pPr>
              <a:buFont typeface="Arial" charset="0"/>
              <a:buChar char="•"/>
              <a:defRPr/>
            </a:pPr>
            <a:endParaRPr lang="en-US" sz="4000" dirty="0"/>
          </a:p>
          <a:p>
            <a:pPr marL="0" indent="0">
              <a:buFont typeface="Arial" charset="0"/>
              <a:buNone/>
              <a:defRPr/>
            </a:pPr>
            <a:endParaRPr lang="en-US" sz="4000" b="1" dirty="0"/>
          </a:p>
          <a:p>
            <a:pPr marL="0" indent="0">
              <a:buFont typeface="Arial" charset="0"/>
              <a:buNone/>
              <a:defRPr/>
            </a:pPr>
            <a:endParaRPr lang="en-US" sz="4000" b="1" dirty="0"/>
          </a:p>
          <a:p>
            <a:pPr marL="0" indent="0">
              <a:buFont typeface="Arial" charset="0"/>
              <a:buNone/>
              <a:defRPr/>
            </a:pPr>
            <a:endParaRPr lang="en-US" sz="4000" b="1" dirty="0"/>
          </a:p>
          <a:p>
            <a:pPr>
              <a:buFont typeface="Arial" charset="0"/>
              <a:buChar char="•"/>
              <a:defRPr/>
            </a:pPr>
            <a:endParaRPr lang="en-US" sz="4000" dirty="0"/>
          </a:p>
          <a:p>
            <a:pPr>
              <a:buFont typeface="Arial" charset="0"/>
              <a:buChar char="•"/>
              <a:defRPr/>
            </a:pPr>
            <a:endParaRPr lang="en-US" sz="4000" dirty="0"/>
          </a:p>
          <a:p>
            <a:pPr>
              <a:buFont typeface="Arial" charset="0"/>
              <a:buChar char="•"/>
              <a:defRPr/>
            </a:pPr>
            <a:endParaRPr lang="en-US" dirty="0"/>
          </a:p>
          <a:p>
            <a:pPr>
              <a:buFont typeface="Arial" charset="0"/>
              <a:buChar char="•"/>
              <a:defRPr/>
            </a:pPr>
            <a:endParaRPr lang="en-US" dirty="0"/>
          </a:p>
        </p:txBody>
      </p:sp>
      <p:pic>
        <p:nvPicPr>
          <p:cNvPr id="84996" name="Picture 3" descr="advocacy.jpg"/>
          <p:cNvPicPr>
            <a:picLocks noChangeAspect="1"/>
          </p:cNvPicPr>
          <p:nvPr/>
        </p:nvPicPr>
        <p:blipFill>
          <a:blip r:embed="rId2" cstate="print"/>
          <a:srcRect/>
          <a:stretch>
            <a:fillRect/>
          </a:stretch>
        </p:blipFill>
        <p:spPr bwMode="auto">
          <a:xfrm>
            <a:off x="1295400" y="152400"/>
            <a:ext cx="1566863" cy="765175"/>
          </a:xfrm>
          <a:prstGeom prst="rect">
            <a:avLst/>
          </a:prstGeom>
          <a:noFill/>
          <a:ln w="9525">
            <a:noFill/>
            <a:miter lim="800000"/>
            <a:headEnd/>
            <a:tailEnd/>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457200" y="-77788"/>
            <a:ext cx="8229600" cy="1220788"/>
          </a:xfrm>
        </p:spPr>
        <p:txBody>
          <a:bodyPr/>
          <a:lstStyle/>
          <a:p>
            <a:r>
              <a:rPr lang="en-US" smtClean="0"/>
              <a:t>           </a:t>
            </a:r>
            <a:r>
              <a:rPr lang="en-US" b="1" smtClean="0"/>
              <a:t>Basic Advocacy</a:t>
            </a:r>
          </a:p>
        </p:txBody>
      </p:sp>
      <p:sp>
        <p:nvSpPr>
          <p:cNvPr id="3" name="Content Placeholder 2"/>
          <p:cNvSpPr>
            <a:spLocks noGrp="1"/>
          </p:cNvSpPr>
          <p:nvPr>
            <p:ph idx="1"/>
          </p:nvPr>
        </p:nvSpPr>
        <p:spPr>
          <a:xfrm>
            <a:off x="2971800" y="1143000"/>
            <a:ext cx="6149975" cy="5105400"/>
          </a:xfrm>
        </p:spPr>
        <p:txBody>
          <a:bodyPr>
            <a:normAutofit fontScale="62500" lnSpcReduction="20000"/>
          </a:bodyPr>
          <a:lstStyle/>
          <a:p>
            <a:pPr marL="0" indent="0">
              <a:defRPr/>
            </a:pPr>
            <a:r>
              <a:rPr lang="en-US" sz="4000" dirty="0" smtClean="0"/>
              <a:t>Encourage </a:t>
            </a:r>
            <a:r>
              <a:rPr lang="en-US" sz="4000" dirty="0"/>
              <a:t>members to thank venues for access</a:t>
            </a:r>
          </a:p>
          <a:p>
            <a:pPr marL="0" indent="0">
              <a:defRPr/>
            </a:pPr>
            <a:endParaRPr lang="en-US" sz="4000" dirty="0"/>
          </a:p>
          <a:p>
            <a:pPr marL="0" indent="0">
              <a:defRPr/>
            </a:pPr>
            <a:r>
              <a:rPr lang="en-US" sz="4000" dirty="0"/>
              <a:t>Encourage members to promote access at favorite venues</a:t>
            </a:r>
          </a:p>
          <a:p>
            <a:pPr marL="0" indent="0">
              <a:defRPr/>
            </a:pPr>
            <a:endParaRPr lang="en-US" sz="4000" dirty="0"/>
          </a:p>
          <a:p>
            <a:pPr marL="0" indent="0">
              <a:defRPr/>
            </a:pPr>
            <a:r>
              <a:rPr lang="en-US" sz="4000" dirty="0"/>
              <a:t>Help members experience access with group outings</a:t>
            </a:r>
          </a:p>
          <a:p>
            <a:pPr marL="0" indent="0">
              <a:defRPr/>
            </a:pPr>
            <a:endParaRPr lang="en-US" sz="4000" dirty="0"/>
          </a:p>
          <a:p>
            <a:pPr marL="0" indent="0">
              <a:defRPr/>
            </a:pPr>
            <a:r>
              <a:rPr lang="en-US" sz="4000" dirty="0"/>
              <a:t>Media Advocacy – Press releases/letters to editors/ media blogs</a:t>
            </a:r>
          </a:p>
          <a:p>
            <a:pPr marL="0" indent="0">
              <a:defRPr/>
            </a:pPr>
            <a:endParaRPr lang="en-US" sz="4000" dirty="0"/>
          </a:p>
          <a:p>
            <a:pPr marL="0" indent="0">
              <a:defRPr/>
            </a:pPr>
            <a:r>
              <a:rPr lang="en-US" sz="4000" dirty="0"/>
              <a:t>Support State and HLAA initiatives</a:t>
            </a:r>
          </a:p>
          <a:p>
            <a:pPr marL="0" indent="0">
              <a:buFont typeface="Arial" charset="0"/>
              <a:buNone/>
              <a:defRPr/>
            </a:pPr>
            <a:endParaRPr lang="en-US" sz="4000" b="1" dirty="0"/>
          </a:p>
          <a:p>
            <a:pPr marL="0" indent="0">
              <a:buFont typeface="Arial" charset="0"/>
              <a:buNone/>
              <a:defRPr/>
            </a:pPr>
            <a:endParaRPr lang="en-US" sz="4000" b="1" dirty="0"/>
          </a:p>
          <a:p>
            <a:pPr>
              <a:buFont typeface="Arial" charset="0"/>
              <a:buChar char="•"/>
              <a:defRPr/>
            </a:pPr>
            <a:endParaRPr lang="en-US" sz="4000" dirty="0"/>
          </a:p>
          <a:p>
            <a:pPr>
              <a:buFont typeface="Arial" charset="0"/>
              <a:buChar char="•"/>
              <a:defRPr/>
            </a:pPr>
            <a:endParaRPr lang="en-US" sz="4000" dirty="0"/>
          </a:p>
          <a:p>
            <a:pPr>
              <a:buFont typeface="Arial" charset="0"/>
              <a:buChar char="•"/>
              <a:defRPr/>
            </a:pPr>
            <a:endParaRPr lang="en-US" dirty="0"/>
          </a:p>
          <a:p>
            <a:pPr>
              <a:buFont typeface="Arial" charset="0"/>
              <a:buChar char="•"/>
              <a:defRPr/>
            </a:pPr>
            <a:endParaRPr lang="en-US" dirty="0"/>
          </a:p>
        </p:txBody>
      </p:sp>
      <p:pic>
        <p:nvPicPr>
          <p:cNvPr id="86020" name="Picture 3" descr="advocacy.jpg"/>
          <p:cNvPicPr>
            <a:picLocks noChangeAspect="1"/>
          </p:cNvPicPr>
          <p:nvPr/>
        </p:nvPicPr>
        <p:blipFill>
          <a:blip r:embed="rId2" cstate="print"/>
          <a:srcRect/>
          <a:stretch>
            <a:fillRect/>
          </a:stretch>
        </p:blipFill>
        <p:spPr bwMode="auto">
          <a:xfrm>
            <a:off x="1295400" y="152400"/>
            <a:ext cx="1566863" cy="765175"/>
          </a:xfrm>
          <a:prstGeom prst="rect">
            <a:avLst/>
          </a:prstGeom>
          <a:noFill/>
          <a:ln w="9525">
            <a:noFill/>
            <a:miter lim="800000"/>
            <a:headEnd/>
            <a:tailEnd/>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a:xfrm>
            <a:off x="457200" y="0"/>
            <a:ext cx="8229600" cy="1219200"/>
          </a:xfrm>
        </p:spPr>
        <p:txBody>
          <a:bodyPr/>
          <a:lstStyle/>
          <a:p>
            <a:r>
              <a:rPr lang="en-US" smtClean="0">
                <a:solidFill>
                  <a:srgbClr val="000000"/>
                </a:solidFill>
              </a:rPr>
              <a:t>          Advocacy Receptions</a:t>
            </a:r>
          </a:p>
        </p:txBody>
      </p:sp>
      <p:sp>
        <p:nvSpPr>
          <p:cNvPr id="87043" name="TextBox 6"/>
          <p:cNvSpPr txBox="1">
            <a:spLocks noChangeArrowheads="1"/>
          </p:cNvSpPr>
          <p:nvPr/>
        </p:nvSpPr>
        <p:spPr bwMode="auto">
          <a:xfrm>
            <a:off x="5105400" y="1524000"/>
            <a:ext cx="4038600" cy="5016500"/>
          </a:xfrm>
          <a:prstGeom prst="rect">
            <a:avLst/>
          </a:prstGeom>
          <a:noFill/>
          <a:ln w="9525">
            <a:noFill/>
            <a:miter lim="800000"/>
            <a:headEnd/>
            <a:tailEnd/>
          </a:ln>
        </p:spPr>
        <p:txBody>
          <a:bodyPr>
            <a:spAutoFit/>
          </a:bodyPr>
          <a:lstStyle/>
          <a:p>
            <a:r>
              <a:rPr lang="en-US" sz="2000" b="1"/>
              <a:t>Dr. Juliette Sterkens</a:t>
            </a:r>
          </a:p>
          <a:p>
            <a:r>
              <a:rPr lang="en-US" sz="2000"/>
              <a:t>HLAA National Loop Advocate</a:t>
            </a:r>
          </a:p>
          <a:p>
            <a:endParaRPr lang="en-US" sz="2000"/>
          </a:p>
          <a:p>
            <a:r>
              <a:rPr lang="en-US" sz="2000"/>
              <a:t> </a:t>
            </a:r>
            <a:r>
              <a:rPr lang="en-US" sz="2000" b="1"/>
              <a:t>Loop Target Venue Event</a:t>
            </a:r>
          </a:p>
          <a:p>
            <a:r>
              <a:rPr lang="en-US" sz="2000" b="1"/>
              <a:t>• </a:t>
            </a:r>
            <a:r>
              <a:rPr lang="en-US" sz="2000"/>
              <a:t>Community Residence</a:t>
            </a:r>
          </a:p>
          <a:p>
            <a:r>
              <a:rPr lang="en-US" sz="2000"/>
              <a:t>• Library</a:t>
            </a:r>
          </a:p>
          <a:p>
            <a:r>
              <a:rPr lang="en-US" sz="2000"/>
              <a:t>• Theatre</a:t>
            </a:r>
          </a:p>
          <a:p>
            <a:endParaRPr lang="en-US" sz="2000"/>
          </a:p>
          <a:p>
            <a:r>
              <a:rPr lang="en-US" sz="2000" b="1"/>
              <a:t>Audiologist Event</a:t>
            </a:r>
          </a:p>
          <a:p>
            <a:endParaRPr lang="en-US" sz="2000" b="1"/>
          </a:p>
          <a:p>
            <a:r>
              <a:rPr lang="en-US" sz="2000" b="1"/>
              <a:t>Community Reception</a:t>
            </a:r>
          </a:p>
          <a:p>
            <a:endParaRPr lang="en-US" sz="2000" b="1"/>
          </a:p>
          <a:p>
            <a:r>
              <a:rPr lang="en-US" sz="2000" b="1"/>
              <a:t>Chapter Meeting</a:t>
            </a:r>
          </a:p>
          <a:p>
            <a:endParaRPr lang="en-US" sz="2400"/>
          </a:p>
          <a:p>
            <a:endParaRPr lang="en-US"/>
          </a:p>
          <a:p>
            <a:endParaRPr lang="en-US"/>
          </a:p>
        </p:txBody>
      </p:sp>
      <p:pic>
        <p:nvPicPr>
          <p:cNvPr id="87044" name="Picture 2" descr="13_JSterkens.jpg"/>
          <p:cNvPicPr>
            <a:picLocks noChangeAspect="1"/>
          </p:cNvPicPr>
          <p:nvPr/>
        </p:nvPicPr>
        <p:blipFill>
          <a:blip r:embed="rId2" cstate="print"/>
          <a:srcRect/>
          <a:stretch>
            <a:fillRect/>
          </a:stretch>
        </p:blipFill>
        <p:spPr bwMode="auto">
          <a:xfrm>
            <a:off x="685800" y="1252538"/>
            <a:ext cx="2362200" cy="1676400"/>
          </a:xfrm>
          <a:prstGeom prst="rect">
            <a:avLst/>
          </a:prstGeom>
          <a:noFill/>
          <a:ln w="9525">
            <a:noFill/>
            <a:miter lim="800000"/>
            <a:headEnd/>
            <a:tailEnd/>
          </a:ln>
        </p:spPr>
      </p:pic>
      <p:pic>
        <p:nvPicPr>
          <p:cNvPr id="87045" name="Picture 3" descr="Juliette Sterkens 2.jpg"/>
          <p:cNvPicPr>
            <a:picLocks noChangeAspect="1"/>
          </p:cNvPicPr>
          <p:nvPr/>
        </p:nvPicPr>
        <p:blipFill>
          <a:blip r:embed="rId3" cstate="print"/>
          <a:srcRect/>
          <a:stretch>
            <a:fillRect/>
          </a:stretch>
        </p:blipFill>
        <p:spPr bwMode="auto">
          <a:xfrm>
            <a:off x="304800" y="3268663"/>
            <a:ext cx="4267200" cy="2598737"/>
          </a:xfrm>
          <a:prstGeom prst="rect">
            <a:avLst/>
          </a:prstGeom>
          <a:noFill/>
          <a:ln w="9525">
            <a:noFill/>
            <a:miter lim="800000"/>
            <a:headEnd/>
            <a:tailEnd/>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
            <a:ext cx="5943600" cy="635000"/>
          </a:xfrm>
        </p:spPr>
        <p:txBody>
          <a:bodyPr>
            <a:normAutofit fontScale="90000"/>
          </a:bodyPr>
          <a:lstStyle/>
          <a:p>
            <a:pPr>
              <a:defRPr/>
            </a:pPr>
            <a:r>
              <a:rPr lang="en-US" dirty="0"/>
              <a:t>	   </a:t>
            </a:r>
            <a:br>
              <a:rPr lang="en-US" dirty="0"/>
            </a:br>
            <a:r>
              <a:rPr lang="en-US" b="1" dirty="0" smtClean="0">
                <a:solidFill>
                  <a:srgbClr val="FF0000"/>
                </a:solidFill>
              </a:rPr>
              <a:t>Set Annual </a:t>
            </a:r>
            <a:r>
              <a:rPr lang="en-US" b="1" dirty="0">
                <a:solidFill>
                  <a:srgbClr val="FF0000"/>
                </a:solidFill>
              </a:rPr>
              <a:t>Advocacy Goals</a:t>
            </a:r>
          </a:p>
        </p:txBody>
      </p:sp>
      <p:sp>
        <p:nvSpPr>
          <p:cNvPr id="88067" name="Content Placeholder 2"/>
          <p:cNvSpPr>
            <a:spLocks noGrp="1"/>
          </p:cNvSpPr>
          <p:nvPr>
            <p:ph idx="1"/>
          </p:nvPr>
        </p:nvSpPr>
        <p:spPr>
          <a:xfrm>
            <a:off x="3352800" y="1066800"/>
            <a:ext cx="5791200" cy="5257800"/>
          </a:xfrm>
        </p:spPr>
        <p:txBody>
          <a:bodyPr/>
          <a:lstStyle/>
          <a:p>
            <a:r>
              <a:rPr lang="en-US" b="1" smtClean="0">
                <a:solidFill>
                  <a:srgbClr val="FF0000"/>
                </a:solidFill>
              </a:rPr>
              <a:t>6 </a:t>
            </a:r>
            <a:r>
              <a:rPr lang="en-US" smtClean="0"/>
              <a:t>or more thank you letters to management at each looped, captioned or CART supported venue in town </a:t>
            </a:r>
          </a:p>
          <a:p>
            <a:r>
              <a:rPr lang="en-US" b="1" smtClean="0">
                <a:solidFill>
                  <a:srgbClr val="FF0000"/>
                </a:solidFill>
              </a:rPr>
              <a:t>6 </a:t>
            </a:r>
            <a:r>
              <a:rPr lang="en-US" smtClean="0"/>
              <a:t>or more member recommendations to their house of worship or favorite community venue to add access support</a:t>
            </a:r>
          </a:p>
          <a:p>
            <a:endParaRPr lang="en-US" smtClean="0"/>
          </a:p>
        </p:txBody>
      </p:sp>
      <p:pic>
        <p:nvPicPr>
          <p:cNvPr id="88068" name="Picture 3" descr="goals.jpg"/>
          <p:cNvPicPr>
            <a:picLocks noChangeAspect="1"/>
          </p:cNvPicPr>
          <p:nvPr/>
        </p:nvPicPr>
        <p:blipFill>
          <a:blip r:embed="rId2" cstate="print"/>
          <a:srcRect/>
          <a:stretch>
            <a:fillRect/>
          </a:stretch>
        </p:blipFill>
        <p:spPr bwMode="auto">
          <a:xfrm>
            <a:off x="762000" y="762000"/>
            <a:ext cx="1828800" cy="1600200"/>
          </a:xfrm>
          <a:prstGeom prst="rect">
            <a:avLst/>
          </a:prstGeom>
          <a:noFill/>
          <a:ln w="9525">
            <a:noFill/>
            <a:miter lim="800000"/>
            <a:headEnd/>
            <a:tailEnd/>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ctrTitle"/>
          </p:nvPr>
        </p:nvSpPr>
        <p:spPr>
          <a:xfrm>
            <a:off x="-2895600" y="1371600"/>
            <a:ext cx="8229600" cy="1219200"/>
          </a:xfrm>
        </p:spPr>
        <p:txBody>
          <a:bodyPr/>
          <a:lstStyle/>
          <a:p>
            <a:r>
              <a:rPr lang="en-US" sz="4800" smtClean="0"/>
              <a:t> </a:t>
            </a:r>
          </a:p>
        </p:txBody>
      </p:sp>
      <p:sp>
        <p:nvSpPr>
          <p:cNvPr id="3" name="Subtitle 2"/>
          <p:cNvSpPr>
            <a:spLocks noGrp="1"/>
          </p:cNvSpPr>
          <p:nvPr>
            <p:ph type="subTitle" idx="1"/>
          </p:nvPr>
        </p:nvSpPr>
        <p:spPr>
          <a:xfrm>
            <a:off x="0" y="3090863"/>
            <a:ext cx="5715000" cy="3309937"/>
          </a:xfrm>
        </p:spPr>
        <p:txBody>
          <a:bodyPr>
            <a:normAutofit/>
          </a:bodyPr>
          <a:lstStyle/>
          <a:p>
            <a:pPr>
              <a:buFont typeface="Arial" charset="0"/>
              <a:buNone/>
              <a:defRPr/>
            </a:pPr>
            <a:r>
              <a:rPr lang="en-US" dirty="0">
                <a:solidFill>
                  <a:schemeClr val="tx2">
                    <a:lumMod val="90000"/>
                  </a:schemeClr>
                </a:solidFill>
              </a:rPr>
              <a:t> </a:t>
            </a:r>
            <a:endParaRPr lang="en-US" dirty="0">
              <a:solidFill>
                <a:srgbClr val="EEFF15"/>
              </a:solidFill>
            </a:endParaRPr>
          </a:p>
        </p:txBody>
      </p:sp>
      <p:sp>
        <p:nvSpPr>
          <p:cNvPr id="89092" name="TextBox 6"/>
          <p:cNvSpPr txBox="1">
            <a:spLocks noChangeArrowheads="1"/>
          </p:cNvSpPr>
          <p:nvPr/>
        </p:nvSpPr>
        <p:spPr bwMode="auto">
          <a:xfrm>
            <a:off x="0" y="2490788"/>
            <a:ext cx="9144000" cy="3478212"/>
          </a:xfrm>
          <a:prstGeom prst="rect">
            <a:avLst/>
          </a:prstGeom>
          <a:noFill/>
          <a:ln w="9525">
            <a:noFill/>
            <a:miter lim="800000"/>
            <a:headEnd/>
            <a:tailEnd/>
          </a:ln>
        </p:spPr>
        <p:txBody>
          <a:bodyPr>
            <a:spAutoFit/>
          </a:bodyPr>
          <a:lstStyle/>
          <a:p>
            <a:r>
              <a:rPr lang="en-US" sz="4400" b="1">
                <a:latin typeface="Bank Gothic"/>
                <a:ea typeface="Bank Gothic"/>
                <a:cs typeface="Bank Gothic"/>
              </a:rPr>
              <a:t>			</a:t>
            </a:r>
          </a:p>
          <a:p>
            <a:endParaRPr lang="en-US" sz="4400" b="1">
              <a:latin typeface="Bank Gothic"/>
              <a:ea typeface="Bank Gothic"/>
              <a:cs typeface="Bank Gothic"/>
            </a:endParaRPr>
          </a:p>
          <a:p>
            <a:endParaRPr lang="en-US" sz="4400" b="1">
              <a:latin typeface="Bank Gothic"/>
              <a:ea typeface="Bank Gothic"/>
              <a:cs typeface="Bank Gothic"/>
            </a:endParaRPr>
          </a:p>
          <a:p>
            <a:r>
              <a:rPr lang="en-US" sz="4400" b="1">
                <a:latin typeface="Bank Gothic"/>
                <a:ea typeface="Bank Gothic"/>
                <a:cs typeface="Bank Gothic"/>
              </a:rPr>
              <a:t>  			</a:t>
            </a:r>
          </a:p>
          <a:p>
            <a:r>
              <a:rPr lang="en-US" sz="4400" b="1">
                <a:latin typeface="Bank Gothic"/>
                <a:ea typeface="Bank Gothic"/>
                <a:cs typeface="Bank Gothic"/>
              </a:rPr>
              <a:t>				 Volunteers</a:t>
            </a:r>
            <a:endParaRPr lang="en-US" sz="4400">
              <a:latin typeface="Bank Gothic"/>
              <a:ea typeface="Bank Gothic"/>
              <a:cs typeface="Bank Gothic"/>
            </a:endParaRPr>
          </a:p>
        </p:txBody>
      </p:sp>
      <p:pic>
        <p:nvPicPr>
          <p:cNvPr id="89093" name="Picture 3" descr="images-1.jpg"/>
          <p:cNvPicPr>
            <a:picLocks noChangeAspect="1"/>
          </p:cNvPicPr>
          <p:nvPr/>
        </p:nvPicPr>
        <p:blipFill>
          <a:blip r:embed="rId3" cstate="print"/>
          <a:srcRect/>
          <a:stretch>
            <a:fillRect/>
          </a:stretch>
        </p:blipFill>
        <p:spPr bwMode="auto">
          <a:xfrm>
            <a:off x="3030538" y="358775"/>
            <a:ext cx="5122862" cy="4670425"/>
          </a:xfrm>
          <a:prstGeom prst="rect">
            <a:avLst/>
          </a:prstGeom>
          <a:noFill/>
          <a:ln w="9525">
            <a:noFill/>
            <a:miter lim="800000"/>
            <a:headEnd/>
            <a:tailEnd/>
          </a:ln>
        </p:spPr>
      </p:pic>
    </p:spTree>
  </p:cSld>
  <p:clrMapOvr>
    <a:masterClrMapping/>
  </p:clrMapOvr>
  <p:transition advTm="5935"/>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3" descr="wishlist.png"/>
          <p:cNvPicPr>
            <a:picLocks noChangeAspect="1"/>
          </p:cNvPicPr>
          <p:nvPr/>
        </p:nvPicPr>
        <p:blipFill>
          <a:blip r:embed="rId2" cstate="print"/>
          <a:srcRect/>
          <a:stretch>
            <a:fillRect/>
          </a:stretch>
        </p:blipFill>
        <p:spPr bwMode="auto">
          <a:xfrm>
            <a:off x="0" y="0"/>
            <a:ext cx="9144000" cy="5867400"/>
          </a:xfrm>
          <a:prstGeom prst="rect">
            <a:avLst/>
          </a:prstGeom>
          <a:noFill/>
          <a:ln w="9525">
            <a:noFill/>
            <a:miter lim="800000"/>
            <a:headEnd/>
            <a:tailEnd/>
          </a:ln>
        </p:spPr>
      </p:pic>
      <p:pic>
        <p:nvPicPr>
          <p:cNvPr id="90115" name="Picture 4" descr="images-1.jpg"/>
          <p:cNvPicPr>
            <a:picLocks noChangeAspect="1"/>
          </p:cNvPicPr>
          <p:nvPr/>
        </p:nvPicPr>
        <p:blipFill>
          <a:blip r:embed="rId3" cstate="print"/>
          <a:srcRect/>
          <a:stretch>
            <a:fillRect/>
          </a:stretch>
        </p:blipFill>
        <p:spPr bwMode="auto">
          <a:xfrm>
            <a:off x="0" y="762000"/>
            <a:ext cx="1828800" cy="16002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685800"/>
          </a:xfrm>
        </p:spPr>
        <p:txBody>
          <a:bodyPr>
            <a:normAutofit fontScale="90000"/>
          </a:bodyPr>
          <a:lstStyle/>
          <a:p>
            <a:pPr>
              <a:defRPr/>
            </a:pPr>
            <a:r>
              <a:rPr lang="en-US" b="1" dirty="0" smtClean="0">
                <a:solidFill>
                  <a:srgbClr val="000000"/>
                </a:solidFill>
              </a:rPr>
              <a:t>What’s Our Chapter’s 5 </a:t>
            </a:r>
            <a:r>
              <a:rPr lang="en-US" b="1" dirty="0">
                <a:solidFill>
                  <a:srgbClr val="000000"/>
                </a:solidFill>
              </a:rPr>
              <a:t>Year </a:t>
            </a:r>
            <a:r>
              <a:rPr lang="en-US" b="1" dirty="0" smtClean="0">
                <a:solidFill>
                  <a:srgbClr val="000000"/>
                </a:solidFill>
              </a:rPr>
              <a:t>Forecast ? </a:t>
            </a:r>
            <a:endParaRPr lang="en-US" b="1" dirty="0">
              <a:solidFill>
                <a:srgbClr val="000000"/>
              </a:solidFill>
            </a:endParaRPr>
          </a:p>
        </p:txBody>
      </p:sp>
      <p:sp>
        <p:nvSpPr>
          <p:cNvPr id="11267" name="Content Placeholder 2"/>
          <p:cNvSpPr>
            <a:spLocks noGrp="1"/>
          </p:cNvSpPr>
          <p:nvPr>
            <p:ph idx="1"/>
          </p:nvPr>
        </p:nvSpPr>
        <p:spPr>
          <a:xfrm>
            <a:off x="457200" y="685800"/>
            <a:ext cx="8686800" cy="5867400"/>
          </a:xfrm>
        </p:spPr>
        <p:txBody>
          <a:bodyPr/>
          <a:lstStyle/>
          <a:p>
            <a:pPr marL="0" indent="0">
              <a:buFont typeface="Arial" pitchFamily="34" charset="0"/>
              <a:buNone/>
            </a:pPr>
            <a:r>
              <a:rPr lang="en-US" b="1" smtClean="0">
                <a:solidFill>
                  <a:srgbClr val="0000FF"/>
                </a:solidFill>
              </a:rPr>
              <a:t>				                </a:t>
            </a:r>
          </a:p>
          <a:p>
            <a:pPr marL="0" indent="0">
              <a:buFont typeface="Arial" pitchFamily="34" charset="0"/>
              <a:buNone/>
            </a:pPr>
            <a:r>
              <a:rPr lang="en-US" sz="2400" b="1" smtClean="0">
                <a:solidFill>
                  <a:srgbClr val="000000"/>
                </a:solidFill>
              </a:rPr>
              <a:t>Chapter Closes Unless More Resources 	</a:t>
            </a:r>
            <a:endParaRPr lang="en-US" sz="2400" b="1" smtClean="0">
              <a:solidFill>
                <a:srgbClr val="FF0000"/>
              </a:solidFill>
            </a:endParaRPr>
          </a:p>
          <a:p>
            <a:pPr marL="0" indent="0">
              <a:buFont typeface="Arial" pitchFamily="34" charset="0"/>
              <a:buNone/>
            </a:pPr>
            <a:endParaRPr lang="en-US" sz="2400" b="1" smtClean="0"/>
          </a:p>
          <a:p>
            <a:pPr marL="0" indent="0">
              <a:buFont typeface="Arial" pitchFamily="34" charset="0"/>
              <a:buNone/>
            </a:pPr>
            <a:r>
              <a:rPr lang="en-US" sz="2400" b="1" smtClean="0"/>
              <a:t>Decline in Membership				</a:t>
            </a:r>
            <a:r>
              <a:rPr lang="en-US" sz="2400" b="1" smtClean="0">
                <a:solidFill>
                  <a:srgbClr val="FF0000"/>
                </a:solidFill>
              </a:rPr>
              <a:t>	        </a:t>
            </a:r>
          </a:p>
          <a:p>
            <a:pPr marL="0" indent="0">
              <a:buFont typeface="Arial" pitchFamily="34" charset="0"/>
              <a:buNone/>
            </a:pPr>
            <a:endParaRPr lang="en-US" sz="2400" b="1" smtClean="0">
              <a:solidFill>
                <a:srgbClr val="000000"/>
              </a:solidFill>
            </a:endParaRPr>
          </a:p>
          <a:p>
            <a:pPr marL="0" indent="0">
              <a:buFont typeface="Arial" pitchFamily="34" charset="0"/>
              <a:buNone/>
            </a:pPr>
            <a:r>
              <a:rPr lang="en-US" sz="2400" b="1" smtClean="0">
                <a:solidFill>
                  <a:srgbClr val="000000"/>
                </a:solidFill>
              </a:rPr>
              <a:t>Remain Stable 				            </a:t>
            </a:r>
            <a:endParaRPr lang="en-US" sz="2400" b="1" smtClean="0">
              <a:solidFill>
                <a:srgbClr val="FF0000"/>
              </a:solidFill>
            </a:endParaRPr>
          </a:p>
          <a:p>
            <a:pPr marL="0" indent="0">
              <a:buFont typeface="Arial" pitchFamily="34" charset="0"/>
              <a:buNone/>
            </a:pPr>
            <a:endParaRPr lang="en-US" sz="2400" b="1" smtClean="0">
              <a:solidFill>
                <a:srgbClr val="000000"/>
              </a:solidFill>
            </a:endParaRPr>
          </a:p>
          <a:p>
            <a:pPr marL="0" indent="0">
              <a:buFont typeface="Arial" pitchFamily="34" charset="0"/>
              <a:buNone/>
            </a:pPr>
            <a:r>
              <a:rPr lang="en-US" sz="2400" b="1" smtClean="0">
                <a:solidFill>
                  <a:srgbClr val="000000"/>
                </a:solidFill>
              </a:rPr>
              <a:t>10% Annual Growth in Membership		</a:t>
            </a:r>
            <a:endParaRPr lang="en-US" sz="2400" b="1" smtClean="0">
              <a:solidFill>
                <a:srgbClr val="008000"/>
              </a:solidFill>
            </a:endParaRPr>
          </a:p>
          <a:p>
            <a:pPr marL="0" indent="0">
              <a:buFont typeface="Arial" pitchFamily="34" charset="0"/>
              <a:buNone/>
            </a:pPr>
            <a:r>
              <a:rPr lang="en-US" sz="2400" b="1" smtClean="0">
                <a:solidFill>
                  <a:srgbClr val="000000"/>
                </a:solidFill>
              </a:rPr>
              <a:t>								       </a:t>
            </a:r>
            <a:r>
              <a:rPr lang="en-US" sz="2400" b="1" smtClean="0">
                <a:solidFill>
                  <a:srgbClr val="008000"/>
                </a:solidFill>
              </a:rPr>
              <a:t> </a:t>
            </a:r>
            <a:r>
              <a:rPr lang="en-US" sz="2400" b="1" smtClean="0">
                <a:solidFill>
                  <a:srgbClr val="000000"/>
                </a:solidFill>
              </a:rPr>
              <a:t>   </a:t>
            </a:r>
            <a:r>
              <a:rPr lang="en-US" sz="2400" b="1" smtClean="0"/>
              <a:t>20% Annual  Growth		                      </a:t>
            </a:r>
            <a:r>
              <a:rPr lang="en-US" sz="2400" b="1" smtClean="0">
                <a:solidFill>
                  <a:srgbClr val="008000"/>
                </a:solidFill>
              </a:rPr>
              <a:t> 	</a:t>
            </a:r>
          </a:p>
          <a:p>
            <a:pPr marL="0" indent="0">
              <a:buFont typeface="Arial" pitchFamily="34" charset="0"/>
              <a:buNone/>
            </a:pPr>
            <a:endParaRPr lang="en-US" sz="2400" b="1" smtClean="0">
              <a:solidFill>
                <a:srgbClr val="008000"/>
              </a:solidFill>
            </a:endParaRPr>
          </a:p>
          <a:p>
            <a:pPr marL="0" indent="0">
              <a:buFont typeface="Arial" pitchFamily="34" charset="0"/>
              <a:buNone/>
            </a:pPr>
            <a:r>
              <a:rPr lang="en-US" sz="2400" b="1" smtClean="0">
                <a:solidFill>
                  <a:srgbClr val="FF0000"/>
                </a:solidFill>
              </a:rPr>
              <a:t>Over 20% Annual Growth    YES!!!!!!!	</a:t>
            </a:r>
            <a:r>
              <a:rPr lang="en-US" sz="2400" b="1" smtClean="0"/>
              <a:t>			</a:t>
            </a:r>
            <a:endParaRPr lang="en-US" sz="2400" b="1" smtClean="0">
              <a:solidFill>
                <a:srgbClr val="FF0000"/>
              </a:solidFill>
            </a:endParaRPr>
          </a:p>
          <a:p>
            <a:pPr marL="0" indent="0">
              <a:buFont typeface="Arial" pitchFamily="34" charset="0"/>
              <a:buNone/>
            </a:pPr>
            <a:endParaRPr lang="en-US" b="1" smtClean="0"/>
          </a:p>
          <a:p>
            <a:pPr marL="0" indent="0">
              <a:buFont typeface="Arial" pitchFamily="34" charset="0"/>
              <a:buNone/>
            </a:pPr>
            <a:endParaRPr lang="en-US" b="1" smtClean="0">
              <a:solidFill>
                <a:srgbClr val="008000"/>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2514600" y="274638"/>
            <a:ext cx="5486400" cy="1143000"/>
          </a:xfrm>
        </p:spPr>
        <p:txBody>
          <a:bodyPr/>
          <a:lstStyle/>
          <a:p>
            <a:r>
              <a:rPr lang="en-US" smtClean="0"/>
              <a:t>Volunteer Wish List</a:t>
            </a:r>
          </a:p>
        </p:txBody>
      </p:sp>
      <p:sp>
        <p:nvSpPr>
          <p:cNvPr id="91139" name="Content Placeholder 2"/>
          <p:cNvSpPr>
            <a:spLocks noGrp="1"/>
          </p:cNvSpPr>
          <p:nvPr>
            <p:ph sz="half" idx="1"/>
          </p:nvPr>
        </p:nvSpPr>
        <p:spPr/>
        <p:txBody>
          <a:bodyPr/>
          <a:lstStyle/>
          <a:p>
            <a:r>
              <a:rPr lang="en-US" smtClean="0"/>
              <a:t>Greeters</a:t>
            </a:r>
          </a:p>
          <a:p>
            <a:r>
              <a:rPr lang="en-US" smtClean="0"/>
              <a:t>Room set-up &amp; Breakdown</a:t>
            </a:r>
          </a:p>
          <a:p>
            <a:r>
              <a:rPr lang="en-US" smtClean="0"/>
              <a:t>Reception Host</a:t>
            </a:r>
          </a:p>
          <a:p>
            <a:r>
              <a:rPr lang="en-US" smtClean="0"/>
              <a:t>Refreshment Manager</a:t>
            </a:r>
          </a:p>
          <a:p>
            <a:r>
              <a:rPr lang="en-US" smtClean="0"/>
              <a:t>Peer Mentors</a:t>
            </a:r>
          </a:p>
          <a:p>
            <a:r>
              <a:rPr lang="en-US" smtClean="0"/>
              <a:t>Event Planner</a:t>
            </a:r>
          </a:p>
          <a:p>
            <a:r>
              <a:rPr lang="en-US" smtClean="0"/>
              <a:t>Photographer</a:t>
            </a:r>
          </a:p>
          <a:p>
            <a:r>
              <a:rPr lang="en-US" smtClean="0"/>
              <a:t>Historian</a:t>
            </a:r>
          </a:p>
          <a:p>
            <a:endParaRPr lang="en-US" smtClean="0"/>
          </a:p>
          <a:p>
            <a:pPr>
              <a:buFont typeface="Arial" pitchFamily="34" charset="0"/>
              <a:buNone/>
            </a:pPr>
            <a:endParaRPr lang="en-US" smtClean="0"/>
          </a:p>
        </p:txBody>
      </p:sp>
      <p:sp>
        <p:nvSpPr>
          <p:cNvPr id="91140" name="Content Placeholder 3"/>
          <p:cNvSpPr>
            <a:spLocks noGrp="1"/>
          </p:cNvSpPr>
          <p:nvPr>
            <p:ph sz="half" idx="2"/>
          </p:nvPr>
        </p:nvSpPr>
        <p:spPr/>
        <p:txBody>
          <a:bodyPr/>
          <a:lstStyle/>
          <a:p>
            <a:r>
              <a:rPr lang="en-US" smtClean="0"/>
              <a:t>President</a:t>
            </a:r>
          </a:p>
          <a:p>
            <a:r>
              <a:rPr lang="en-US" smtClean="0"/>
              <a:t>Vice President</a:t>
            </a:r>
          </a:p>
          <a:p>
            <a:r>
              <a:rPr lang="en-US" smtClean="0"/>
              <a:t>Secretary</a:t>
            </a:r>
          </a:p>
          <a:p>
            <a:r>
              <a:rPr lang="en-US" smtClean="0"/>
              <a:t>Treasurer</a:t>
            </a:r>
          </a:p>
          <a:p>
            <a:r>
              <a:rPr lang="en-US" smtClean="0"/>
              <a:t>Newsletter editor</a:t>
            </a:r>
          </a:p>
          <a:p>
            <a:r>
              <a:rPr lang="en-US" smtClean="0"/>
              <a:t>Webmaster</a:t>
            </a:r>
          </a:p>
          <a:p>
            <a:r>
              <a:rPr lang="en-US" smtClean="0"/>
              <a:t>Fundraising Chair</a:t>
            </a:r>
          </a:p>
          <a:p>
            <a:r>
              <a:rPr lang="en-US" smtClean="0"/>
              <a:t>Membership Chair</a:t>
            </a:r>
          </a:p>
        </p:txBody>
      </p:sp>
      <p:pic>
        <p:nvPicPr>
          <p:cNvPr id="91141" name="Picture 5" descr="images-1.jpg"/>
          <p:cNvPicPr>
            <a:picLocks noChangeAspect="1"/>
          </p:cNvPicPr>
          <p:nvPr/>
        </p:nvPicPr>
        <p:blipFill>
          <a:blip r:embed="rId2" cstate="print"/>
          <a:srcRect/>
          <a:stretch>
            <a:fillRect/>
          </a:stretch>
        </p:blipFill>
        <p:spPr bwMode="auto">
          <a:xfrm>
            <a:off x="609600" y="419100"/>
            <a:ext cx="1447800" cy="1028700"/>
          </a:xfrm>
          <a:prstGeom prst="rect">
            <a:avLst/>
          </a:prstGeom>
          <a:noFill/>
          <a:ln w="9525">
            <a:noFill/>
            <a:miter lim="800000"/>
            <a:headEnd/>
            <a:tailEnd/>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a:xfrm>
            <a:off x="457200" y="0"/>
            <a:ext cx="8229600" cy="990600"/>
          </a:xfrm>
        </p:spPr>
        <p:txBody>
          <a:bodyPr/>
          <a:lstStyle/>
          <a:p>
            <a:r>
              <a:rPr lang="en-US" b="1" smtClean="0"/>
              <a:t>            Volunteer</a:t>
            </a:r>
            <a:r>
              <a:rPr lang="en-US" b="1" smtClean="0">
                <a:solidFill>
                  <a:srgbClr val="FF0000"/>
                </a:solidFill>
              </a:rPr>
              <a:t> Wish List</a:t>
            </a:r>
          </a:p>
        </p:txBody>
      </p:sp>
      <p:sp>
        <p:nvSpPr>
          <p:cNvPr id="3" name="Content Placeholder 2"/>
          <p:cNvSpPr>
            <a:spLocks noGrp="1"/>
          </p:cNvSpPr>
          <p:nvPr>
            <p:ph idx="1"/>
          </p:nvPr>
        </p:nvSpPr>
        <p:spPr>
          <a:xfrm>
            <a:off x="3505200" y="990600"/>
            <a:ext cx="5181600" cy="4876800"/>
          </a:xfrm>
        </p:spPr>
        <p:txBody>
          <a:bodyPr>
            <a:normAutofit fontScale="85000" lnSpcReduction="20000"/>
          </a:bodyPr>
          <a:lstStyle/>
          <a:p>
            <a:pPr>
              <a:buFont typeface="Arial" pitchFamily="34" charset="0"/>
              <a:buNone/>
              <a:defRPr/>
            </a:pPr>
            <a:r>
              <a:rPr lang="en-US" dirty="0" smtClean="0"/>
              <a:t>• </a:t>
            </a:r>
            <a:r>
              <a:rPr lang="en-US" dirty="0"/>
              <a:t>Information Manager</a:t>
            </a:r>
          </a:p>
          <a:p>
            <a:pPr>
              <a:buFont typeface="Arial" pitchFamily="34" charset="0"/>
              <a:buNone/>
              <a:defRPr/>
            </a:pPr>
            <a:r>
              <a:rPr lang="en-US" dirty="0" smtClean="0"/>
              <a:t>• </a:t>
            </a:r>
            <a:r>
              <a:rPr lang="en-US" dirty="0"/>
              <a:t>Education Chair</a:t>
            </a:r>
          </a:p>
          <a:p>
            <a:pPr>
              <a:buFont typeface="Arial" pitchFamily="34" charset="0"/>
              <a:buNone/>
              <a:defRPr/>
            </a:pPr>
            <a:r>
              <a:rPr lang="en-US" dirty="0" smtClean="0"/>
              <a:t>• </a:t>
            </a:r>
            <a:r>
              <a:rPr lang="en-US" dirty="0"/>
              <a:t>Social Chair</a:t>
            </a:r>
          </a:p>
          <a:p>
            <a:pPr>
              <a:buFont typeface="Arial" pitchFamily="34" charset="0"/>
              <a:buNone/>
              <a:defRPr/>
            </a:pPr>
            <a:r>
              <a:rPr lang="en-US" dirty="0" smtClean="0"/>
              <a:t>• </a:t>
            </a:r>
            <a:r>
              <a:rPr lang="en-US" dirty="0"/>
              <a:t>Outreach Chair</a:t>
            </a:r>
          </a:p>
          <a:p>
            <a:pPr>
              <a:buFont typeface="Arial" pitchFamily="34" charset="0"/>
              <a:buNone/>
              <a:defRPr/>
            </a:pPr>
            <a:r>
              <a:rPr lang="en-US" dirty="0"/>
              <a:t>• Media/Publicity </a:t>
            </a:r>
            <a:r>
              <a:rPr lang="en-US" dirty="0" smtClean="0"/>
              <a:t>Chair</a:t>
            </a:r>
          </a:p>
          <a:p>
            <a:pPr>
              <a:buFont typeface="Arial" pitchFamily="34" charset="0"/>
              <a:buNone/>
              <a:defRPr/>
            </a:pPr>
            <a:r>
              <a:rPr lang="en-US" dirty="0" smtClean="0"/>
              <a:t>• </a:t>
            </a:r>
            <a:r>
              <a:rPr lang="en-US" dirty="0"/>
              <a:t>Volunteer </a:t>
            </a:r>
            <a:r>
              <a:rPr lang="en-US" dirty="0" smtClean="0"/>
              <a:t>Coordinator</a:t>
            </a:r>
          </a:p>
          <a:p>
            <a:pPr>
              <a:buFont typeface="Arial" pitchFamily="34" charset="0"/>
              <a:buNone/>
              <a:defRPr/>
            </a:pPr>
            <a:r>
              <a:rPr lang="en-US" dirty="0" smtClean="0"/>
              <a:t>• </a:t>
            </a:r>
            <a:r>
              <a:rPr lang="en-US" dirty="0"/>
              <a:t>Technology </a:t>
            </a:r>
            <a:r>
              <a:rPr lang="en-US" dirty="0" smtClean="0"/>
              <a:t>Chair</a:t>
            </a:r>
          </a:p>
          <a:p>
            <a:pPr>
              <a:buFont typeface="Arial" pitchFamily="34" charset="0"/>
              <a:buNone/>
              <a:defRPr/>
            </a:pPr>
            <a:r>
              <a:rPr lang="en-US" dirty="0" smtClean="0"/>
              <a:t>• </a:t>
            </a:r>
            <a:r>
              <a:rPr lang="en-US" dirty="0"/>
              <a:t>Advocacy Chair</a:t>
            </a:r>
          </a:p>
          <a:p>
            <a:pPr>
              <a:buFont typeface="Arial" pitchFamily="34" charset="0"/>
              <a:buNone/>
              <a:defRPr/>
            </a:pPr>
            <a:r>
              <a:rPr lang="en-US" dirty="0" smtClean="0"/>
              <a:t>• </a:t>
            </a:r>
            <a:r>
              <a:rPr lang="en-US" dirty="0"/>
              <a:t>Facebook Administrator </a:t>
            </a:r>
            <a:endParaRPr lang="en-US" dirty="0" smtClean="0"/>
          </a:p>
          <a:p>
            <a:pPr>
              <a:buFont typeface="Arial" pitchFamily="34" charset="0"/>
              <a:buNone/>
              <a:defRPr/>
            </a:pPr>
            <a:endParaRPr lang="en-US" dirty="0" smtClean="0"/>
          </a:p>
          <a:p>
            <a:pPr>
              <a:buFont typeface="Arial" pitchFamily="34" charset="0"/>
              <a:buNone/>
              <a:defRPr/>
            </a:pPr>
            <a:r>
              <a:rPr lang="en-US" dirty="0" smtClean="0"/>
              <a:t>Don’t forget Student Volunteers!</a:t>
            </a:r>
            <a:r>
              <a:rPr lang="en-US" dirty="0"/>
              <a:t>		</a:t>
            </a:r>
          </a:p>
        </p:txBody>
      </p:sp>
      <p:pic>
        <p:nvPicPr>
          <p:cNvPr id="92164" name="Picture 4" descr="images-1.jpg"/>
          <p:cNvPicPr>
            <a:picLocks noChangeAspect="1"/>
          </p:cNvPicPr>
          <p:nvPr/>
        </p:nvPicPr>
        <p:blipFill>
          <a:blip r:embed="rId2" cstate="print"/>
          <a:srcRect/>
          <a:stretch>
            <a:fillRect/>
          </a:stretch>
        </p:blipFill>
        <p:spPr bwMode="auto">
          <a:xfrm>
            <a:off x="457200" y="639763"/>
            <a:ext cx="2532063" cy="1798637"/>
          </a:xfrm>
          <a:prstGeom prst="rect">
            <a:avLst/>
          </a:prstGeom>
          <a:noFill/>
          <a:ln w="9525">
            <a:noFill/>
            <a:miter lim="800000"/>
            <a:headEnd/>
            <a:tailEnd/>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04800"/>
            <a:ext cx="8229600" cy="5867400"/>
          </a:xfrm>
        </p:spPr>
        <p:txBody>
          <a:bodyPr>
            <a:normAutofit fontScale="77500" lnSpcReduction="20000"/>
          </a:bodyPr>
          <a:lstStyle/>
          <a:p>
            <a:pPr algn="ctr">
              <a:buFont typeface="Arial" pitchFamily="34" charset="0"/>
              <a:buNone/>
              <a:defRPr/>
            </a:pPr>
            <a:r>
              <a:rPr lang="en-US" b="1" dirty="0" smtClean="0"/>
              <a:t>Sample Volunteer Appeal   </a:t>
            </a:r>
          </a:p>
          <a:p>
            <a:pPr algn="ctr">
              <a:buFont typeface="Arial" pitchFamily="34" charset="0"/>
              <a:buNone/>
              <a:defRPr/>
            </a:pPr>
            <a:r>
              <a:rPr lang="en-US" b="1" dirty="0" smtClean="0"/>
              <a:t>Volunteers Needed</a:t>
            </a:r>
          </a:p>
          <a:p>
            <a:pPr>
              <a:buFont typeface="Arial" pitchFamily="34" charset="0"/>
              <a:buNone/>
              <a:defRPr/>
            </a:pPr>
            <a:endParaRPr lang="en-US" dirty="0"/>
          </a:p>
          <a:p>
            <a:pPr>
              <a:buFont typeface="Arial" charset="0"/>
              <a:buChar char="•"/>
              <a:defRPr/>
            </a:pPr>
            <a:r>
              <a:rPr lang="en-US" dirty="0"/>
              <a:t>As we prepare for our 2015-2016 season we have a list of volunteer, as well as </a:t>
            </a:r>
            <a:r>
              <a:rPr lang="en-US" dirty="0" smtClean="0"/>
              <a:t>leadership, </a:t>
            </a:r>
            <a:r>
              <a:rPr lang="en-US" dirty="0"/>
              <a:t>positions open.  We need </a:t>
            </a:r>
            <a:r>
              <a:rPr lang="en-US" b="1" dirty="0"/>
              <a:t>more volunteers to deliver our mission </a:t>
            </a:r>
            <a:r>
              <a:rPr lang="en-US" dirty="0"/>
              <a:t>of opening the world of communication the </a:t>
            </a:r>
            <a:r>
              <a:rPr lang="en-US" dirty="0" smtClean="0">
                <a:solidFill>
                  <a:srgbClr val="FF0000"/>
                </a:solidFill>
              </a:rPr>
              <a:t>insert # </a:t>
            </a:r>
            <a:r>
              <a:rPr lang="en-US" dirty="0">
                <a:solidFill>
                  <a:srgbClr val="FF0000"/>
                </a:solidFill>
              </a:rPr>
              <a:t>local people </a:t>
            </a:r>
            <a:r>
              <a:rPr lang="en-US" dirty="0"/>
              <a:t>with hearing loss through information, education, advocacy and support.</a:t>
            </a:r>
          </a:p>
          <a:p>
            <a:pPr>
              <a:buFont typeface="Arial" charset="0"/>
              <a:buChar char="•"/>
              <a:defRPr/>
            </a:pPr>
            <a:r>
              <a:rPr lang="en-US" dirty="0"/>
              <a:t>Our chapter is a </a:t>
            </a:r>
            <a:r>
              <a:rPr lang="en-US" b="1" dirty="0"/>
              <a:t>501(c))(3) nonprofit organization </a:t>
            </a:r>
            <a:r>
              <a:rPr lang="en-US" dirty="0"/>
              <a:t>with an </a:t>
            </a:r>
            <a:r>
              <a:rPr lang="en-US" b="1" dirty="0"/>
              <a:t>all-volunteer staff</a:t>
            </a:r>
            <a:r>
              <a:rPr lang="en-US" dirty="0"/>
              <a:t>.  There are no paid positions and what we can do for our members and the community is totally dependent on the number of volunteers we get. And we could do so much more if we only had a few more volunteers who could offer as little as an hour a month. </a:t>
            </a:r>
          </a:p>
          <a:p>
            <a:pPr>
              <a:buFont typeface="Arial" charset="0"/>
              <a:buChar char="•"/>
              <a:defRPr/>
            </a:pPr>
            <a:r>
              <a:rPr lang="en-US" dirty="0" smtClean="0"/>
              <a:t>We </a:t>
            </a:r>
            <a:r>
              <a:rPr lang="en-US" dirty="0"/>
              <a:t>have a range of needs that should appeal to most interests and all level of skills to include: </a:t>
            </a:r>
            <a:r>
              <a:rPr lang="en-US" b="1" dirty="0">
                <a:solidFill>
                  <a:srgbClr val="FF0000"/>
                </a:solidFill>
              </a:rPr>
              <a:t>(Insert Wish List)</a:t>
            </a:r>
          </a:p>
          <a:p>
            <a:pPr>
              <a:buFont typeface="Arial" charset="0"/>
              <a:buChar char="•"/>
              <a:defRPr/>
            </a:pPr>
            <a:endParaRPr lang="en-US"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a:xfrm>
            <a:off x="457200" y="304800"/>
            <a:ext cx="8229600" cy="838200"/>
          </a:xfrm>
        </p:spPr>
        <p:txBody>
          <a:bodyPr/>
          <a:lstStyle/>
          <a:p>
            <a:r>
              <a:rPr lang="en-US" smtClean="0"/>
              <a:t>			     </a:t>
            </a:r>
            <a:r>
              <a:rPr lang="en-US" b="1" smtClean="0">
                <a:solidFill>
                  <a:srgbClr val="660066"/>
                </a:solidFill>
              </a:rPr>
              <a:t>Volunteers</a:t>
            </a:r>
          </a:p>
        </p:txBody>
      </p:sp>
      <p:sp>
        <p:nvSpPr>
          <p:cNvPr id="3" name="Content Placeholder 2"/>
          <p:cNvSpPr>
            <a:spLocks noGrp="1"/>
          </p:cNvSpPr>
          <p:nvPr>
            <p:ph idx="1"/>
          </p:nvPr>
        </p:nvSpPr>
        <p:spPr>
          <a:xfrm>
            <a:off x="3048000" y="914400"/>
            <a:ext cx="5943600" cy="4953000"/>
          </a:xfrm>
        </p:spPr>
        <p:txBody>
          <a:bodyPr>
            <a:normAutofit fontScale="40000" lnSpcReduction="20000"/>
          </a:bodyPr>
          <a:lstStyle/>
          <a:p>
            <a:pPr>
              <a:buFont typeface="Arial" charset="0"/>
              <a:buChar char="•"/>
              <a:defRPr/>
            </a:pPr>
            <a:endParaRPr lang="en-US" b="1" dirty="0"/>
          </a:p>
          <a:p>
            <a:pPr>
              <a:buFont typeface="Arial" pitchFamily="34" charset="0"/>
              <a:buNone/>
              <a:defRPr/>
            </a:pPr>
            <a:r>
              <a:rPr lang="en-US" sz="5000" b="1" dirty="0" smtClean="0"/>
              <a:t>Make </a:t>
            </a:r>
            <a:r>
              <a:rPr lang="en-US" sz="5000" b="1" dirty="0"/>
              <a:t>all leaders, members  &amp; contacts aware of volunteer needs</a:t>
            </a:r>
          </a:p>
          <a:p>
            <a:pPr>
              <a:buFont typeface="Arial" pitchFamily="34" charset="0"/>
              <a:buNone/>
              <a:defRPr/>
            </a:pPr>
            <a:r>
              <a:rPr lang="en-US" sz="5000" b="1" dirty="0" smtClean="0"/>
              <a:t>Promote </a:t>
            </a:r>
            <a:r>
              <a:rPr lang="en-US" sz="5000" b="1" dirty="0"/>
              <a:t>the Wish List at all </a:t>
            </a:r>
            <a:r>
              <a:rPr lang="en-US" sz="5000" b="1" dirty="0" smtClean="0"/>
              <a:t>meetings/newsletters/mailings</a:t>
            </a:r>
          </a:p>
          <a:p>
            <a:pPr>
              <a:buFont typeface="Arial" pitchFamily="34" charset="0"/>
              <a:buNone/>
              <a:defRPr/>
            </a:pPr>
            <a:r>
              <a:rPr lang="en-US" sz="5000" b="1" dirty="0" smtClean="0"/>
              <a:t>Specific, measurable appeals work better than open-ended appeals</a:t>
            </a:r>
          </a:p>
          <a:p>
            <a:pPr>
              <a:buFont typeface="Arial" pitchFamily="34" charset="0"/>
              <a:buNone/>
              <a:defRPr/>
            </a:pPr>
            <a:r>
              <a:rPr lang="en-US" sz="5000" b="1" dirty="0" smtClean="0"/>
              <a:t>Make it FUN</a:t>
            </a:r>
          </a:p>
          <a:p>
            <a:pPr>
              <a:buFont typeface="Arial" pitchFamily="34" charset="0"/>
              <a:buNone/>
              <a:defRPr/>
            </a:pPr>
            <a:r>
              <a:rPr lang="en-US" sz="5000" b="1" dirty="0" smtClean="0"/>
              <a:t>Show APPRECIATION to your volunteers</a:t>
            </a:r>
            <a:endParaRPr lang="en-US" sz="5000" b="1" dirty="0"/>
          </a:p>
          <a:p>
            <a:pPr>
              <a:buFont typeface="Arial" pitchFamily="34" charset="0"/>
              <a:buNone/>
              <a:defRPr/>
            </a:pPr>
            <a:r>
              <a:rPr lang="en-US" sz="5000" b="1" dirty="0" smtClean="0"/>
              <a:t>Encourage </a:t>
            </a:r>
            <a:r>
              <a:rPr lang="en-US" sz="5000" b="1" dirty="0"/>
              <a:t>members to invite others to volunteer</a:t>
            </a:r>
          </a:p>
          <a:p>
            <a:pPr>
              <a:buFont typeface="Arial" charset="0"/>
              <a:buChar char="•"/>
              <a:defRPr/>
            </a:pPr>
            <a:r>
              <a:rPr lang="en-US" sz="5000" b="1" dirty="0" smtClean="0"/>
              <a:t>Spouses</a:t>
            </a:r>
            <a:endParaRPr lang="en-US" sz="5000" b="1" dirty="0"/>
          </a:p>
          <a:p>
            <a:pPr>
              <a:buFont typeface="Arial" charset="0"/>
              <a:buChar char="•"/>
              <a:defRPr/>
            </a:pPr>
            <a:r>
              <a:rPr lang="en-US" sz="5000" b="1" dirty="0" smtClean="0"/>
              <a:t>Contacts</a:t>
            </a:r>
            <a:endParaRPr lang="en-US" sz="5000" b="1" dirty="0"/>
          </a:p>
          <a:p>
            <a:pPr>
              <a:buFont typeface="Arial" charset="0"/>
              <a:buChar char="•"/>
              <a:defRPr/>
            </a:pPr>
            <a:r>
              <a:rPr lang="en-US" sz="5000" b="1" dirty="0" smtClean="0"/>
              <a:t>Students</a:t>
            </a:r>
            <a:endParaRPr lang="en-US" sz="5000" b="1" dirty="0"/>
          </a:p>
          <a:p>
            <a:pPr>
              <a:buFont typeface="Arial" pitchFamily="34" charset="0"/>
              <a:buNone/>
              <a:defRPr/>
            </a:pPr>
            <a:r>
              <a:rPr lang="en-US" sz="5000" b="1" dirty="0" smtClean="0"/>
              <a:t>Remember…they are VOLUNTEERS…and NOT employees.  They have choices in how they spend their time!</a:t>
            </a:r>
            <a:endParaRPr lang="en-US" sz="5000" b="1" dirty="0"/>
          </a:p>
          <a:p>
            <a:pPr>
              <a:buFont typeface="Arial" pitchFamily="34" charset="0"/>
              <a:buNone/>
              <a:defRPr/>
            </a:pPr>
            <a:r>
              <a:rPr lang="en-US" b="1" dirty="0"/>
              <a:t>   </a:t>
            </a:r>
            <a:r>
              <a:rPr lang="en-US" dirty="0"/>
              <a:t> </a:t>
            </a:r>
            <a:endParaRPr lang="en-US" b="1" dirty="0"/>
          </a:p>
          <a:p>
            <a:pPr marL="0" indent="0">
              <a:buFont typeface="Arial" charset="0"/>
              <a:buNone/>
              <a:defRPr/>
            </a:pPr>
            <a:endParaRPr lang="en-US" dirty="0"/>
          </a:p>
        </p:txBody>
      </p:sp>
      <p:pic>
        <p:nvPicPr>
          <p:cNvPr id="94212" name="Picture 4" descr="images-1.jpg"/>
          <p:cNvPicPr>
            <a:picLocks noChangeAspect="1"/>
          </p:cNvPicPr>
          <p:nvPr/>
        </p:nvPicPr>
        <p:blipFill>
          <a:blip r:embed="rId2" cstate="print"/>
          <a:srcRect/>
          <a:stretch>
            <a:fillRect/>
          </a:stretch>
        </p:blipFill>
        <p:spPr bwMode="auto">
          <a:xfrm>
            <a:off x="838200" y="304800"/>
            <a:ext cx="1905000" cy="1408113"/>
          </a:xfrm>
          <a:prstGeom prst="rect">
            <a:avLst/>
          </a:prstGeom>
          <a:noFill/>
          <a:ln w="9525">
            <a:noFill/>
            <a:miter lim="800000"/>
            <a:headEnd/>
            <a:tailEnd/>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a:xfrm>
            <a:off x="457200" y="304800"/>
            <a:ext cx="8229600" cy="838200"/>
          </a:xfrm>
        </p:spPr>
        <p:txBody>
          <a:bodyPr/>
          <a:lstStyle/>
          <a:p>
            <a:r>
              <a:rPr lang="en-US" smtClean="0"/>
              <a:t>			     </a:t>
            </a:r>
            <a:r>
              <a:rPr lang="en-US" b="1" smtClean="0">
                <a:solidFill>
                  <a:srgbClr val="660066"/>
                </a:solidFill>
              </a:rPr>
              <a:t>Volunteers</a:t>
            </a:r>
          </a:p>
        </p:txBody>
      </p:sp>
      <p:sp>
        <p:nvSpPr>
          <p:cNvPr id="3" name="Content Placeholder 2"/>
          <p:cNvSpPr>
            <a:spLocks noGrp="1"/>
          </p:cNvSpPr>
          <p:nvPr>
            <p:ph idx="1"/>
          </p:nvPr>
        </p:nvSpPr>
        <p:spPr>
          <a:xfrm>
            <a:off x="3124200" y="0"/>
            <a:ext cx="5867400" cy="6553200"/>
          </a:xfrm>
        </p:spPr>
        <p:txBody>
          <a:bodyPr>
            <a:normAutofit/>
          </a:bodyPr>
          <a:lstStyle/>
          <a:p>
            <a:pPr>
              <a:buFont typeface="Arial" charset="0"/>
              <a:buChar char="•"/>
              <a:defRPr/>
            </a:pPr>
            <a:endParaRPr lang="en-US" b="1" dirty="0"/>
          </a:p>
          <a:p>
            <a:pPr>
              <a:buFont typeface="Arial" pitchFamily="34" charset="0"/>
              <a:buNone/>
              <a:defRPr/>
            </a:pPr>
            <a:endParaRPr lang="en-US" b="1" dirty="0"/>
          </a:p>
          <a:p>
            <a:pPr marL="0" indent="0">
              <a:buFont typeface="Arial" charset="0"/>
              <a:buNone/>
              <a:defRPr/>
            </a:pPr>
            <a:r>
              <a:rPr lang="en-US" sz="2400" b="1" dirty="0" smtClean="0"/>
              <a:t>Personally </a:t>
            </a:r>
            <a:r>
              <a:rPr lang="en-US" sz="2400" b="1" dirty="0"/>
              <a:t>approach people for specific tasks</a:t>
            </a:r>
          </a:p>
          <a:p>
            <a:pPr marL="0" indent="0">
              <a:buFont typeface="Arial" charset="0"/>
              <a:buNone/>
              <a:defRPr/>
            </a:pPr>
            <a:r>
              <a:rPr lang="en-US" sz="2400" b="1" dirty="0"/>
              <a:t>	</a:t>
            </a:r>
            <a:r>
              <a:rPr lang="en-US" sz="2400" dirty="0"/>
              <a:t>• Sell person on the need</a:t>
            </a:r>
          </a:p>
          <a:p>
            <a:pPr marL="0" indent="0">
              <a:buFont typeface="Arial" charset="0"/>
              <a:buNone/>
              <a:defRPr/>
            </a:pPr>
            <a:r>
              <a:rPr lang="en-US" sz="2400" dirty="0"/>
              <a:t>	• They are best person for job </a:t>
            </a:r>
            <a:endParaRPr lang="en-US" sz="2400" b="1" dirty="0"/>
          </a:p>
          <a:p>
            <a:pPr marL="0" indent="0">
              <a:buFont typeface="Arial" charset="0"/>
              <a:buNone/>
              <a:defRPr/>
            </a:pPr>
            <a:r>
              <a:rPr lang="en-US" sz="2400" b="1" dirty="0" smtClean="0"/>
              <a:t>Invite </a:t>
            </a:r>
            <a:r>
              <a:rPr lang="en-US" sz="2400" b="1" dirty="0"/>
              <a:t>hearing professionals to volunteer</a:t>
            </a:r>
          </a:p>
          <a:p>
            <a:pPr marL="0" indent="0">
              <a:buFont typeface="Arial" charset="0"/>
              <a:buNone/>
              <a:defRPr/>
            </a:pPr>
            <a:r>
              <a:rPr lang="en-US" sz="2400" b="1" dirty="0"/>
              <a:t>	</a:t>
            </a:r>
            <a:r>
              <a:rPr lang="en-US" sz="2400" dirty="0"/>
              <a:t>• Manufacturer Reps</a:t>
            </a:r>
          </a:p>
          <a:p>
            <a:pPr marL="0" indent="0">
              <a:buFont typeface="Arial" charset="0"/>
              <a:buNone/>
              <a:defRPr/>
            </a:pPr>
            <a:r>
              <a:rPr lang="en-US" sz="2400" dirty="0"/>
              <a:t>	• Audiologists / Their Patients </a:t>
            </a:r>
          </a:p>
          <a:p>
            <a:pPr marL="0" indent="0">
              <a:buFont typeface="Arial" charset="0"/>
              <a:buNone/>
              <a:defRPr/>
            </a:pPr>
            <a:r>
              <a:rPr lang="en-US" sz="2400" b="1" dirty="0" smtClean="0"/>
              <a:t>Network </a:t>
            </a:r>
            <a:r>
              <a:rPr lang="en-US" sz="2400" b="1" dirty="0"/>
              <a:t>community contacts for volunteers</a:t>
            </a:r>
          </a:p>
          <a:p>
            <a:pPr marL="0" indent="0">
              <a:buFont typeface="Arial" charset="0"/>
              <a:buNone/>
              <a:defRPr/>
            </a:pPr>
            <a:r>
              <a:rPr lang="en-US" sz="2400" b="1" dirty="0"/>
              <a:t>	</a:t>
            </a:r>
            <a:r>
              <a:rPr lang="en-US" sz="2400" dirty="0"/>
              <a:t>• </a:t>
            </a:r>
            <a:r>
              <a:rPr lang="en-US" sz="2400" dirty="0" err="1"/>
              <a:t>Sertoma</a:t>
            </a:r>
            <a:r>
              <a:rPr lang="en-US" sz="2400" dirty="0"/>
              <a:t>/Lions/Rotary</a:t>
            </a:r>
          </a:p>
          <a:p>
            <a:pPr marL="0" indent="0">
              <a:buFont typeface="Arial" charset="0"/>
              <a:buNone/>
              <a:defRPr/>
            </a:pPr>
            <a:r>
              <a:rPr lang="en-US" sz="2400" dirty="0"/>
              <a:t>	• Chamber of Commerce (Young Professionals)</a:t>
            </a:r>
          </a:p>
          <a:p>
            <a:pPr marL="0" indent="0">
              <a:buFont typeface="Arial" charset="0"/>
              <a:buNone/>
              <a:defRPr/>
            </a:pPr>
            <a:r>
              <a:rPr lang="en-US" sz="2400" dirty="0"/>
              <a:t>	• Students</a:t>
            </a:r>
          </a:p>
        </p:txBody>
      </p:sp>
      <p:pic>
        <p:nvPicPr>
          <p:cNvPr id="95236" name="Picture 4" descr="images-1.jpg"/>
          <p:cNvPicPr>
            <a:picLocks noChangeAspect="1"/>
          </p:cNvPicPr>
          <p:nvPr/>
        </p:nvPicPr>
        <p:blipFill>
          <a:blip r:embed="rId2" cstate="print"/>
          <a:srcRect/>
          <a:stretch>
            <a:fillRect/>
          </a:stretch>
        </p:blipFill>
        <p:spPr bwMode="auto">
          <a:xfrm>
            <a:off x="533400" y="381000"/>
            <a:ext cx="1905000" cy="1295400"/>
          </a:xfrm>
          <a:prstGeom prst="rect">
            <a:avLst/>
          </a:prstGeom>
          <a:noFill/>
          <a:ln w="9525">
            <a:noFill/>
            <a:miter lim="800000"/>
            <a:headEnd/>
            <a:tailEnd/>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a:xfrm>
            <a:off x="457200" y="304800"/>
            <a:ext cx="8229600" cy="838200"/>
          </a:xfrm>
        </p:spPr>
        <p:txBody>
          <a:bodyPr/>
          <a:lstStyle/>
          <a:p>
            <a:r>
              <a:rPr lang="en-US" smtClean="0"/>
              <a:t>			     </a:t>
            </a:r>
            <a:r>
              <a:rPr lang="en-US" b="1" smtClean="0">
                <a:solidFill>
                  <a:srgbClr val="660066"/>
                </a:solidFill>
              </a:rPr>
              <a:t>Volunteers</a:t>
            </a:r>
          </a:p>
        </p:txBody>
      </p:sp>
      <p:sp>
        <p:nvSpPr>
          <p:cNvPr id="96259" name="Content Placeholder 2"/>
          <p:cNvSpPr>
            <a:spLocks noGrp="1"/>
          </p:cNvSpPr>
          <p:nvPr>
            <p:ph idx="1"/>
          </p:nvPr>
        </p:nvSpPr>
        <p:spPr>
          <a:xfrm>
            <a:off x="2895600" y="914400"/>
            <a:ext cx="6096000" cy="5943600"/>
          </a:xfrm>
        </p:spPr>
        <p:txBody>
          <a:bodyPr/>
          <a:lstStyle/>
          <a:p>
            <a:pPr marL="0" indent="0">
              <a:buFont typeface="Arial" pitchFamily="34" charset="0"/>
              <a:buNone/>
            </a:pPr>
            <a:endParaRPr lang="en-US" sz="2400" b="1" smtClean="0"/>
          </a:p>
          <a:p>
            <a:pPr marL="0" indent="0">
              <a:buFont typeface="Arial" pitchFamily="34" charset="0"/>
              <a:buNone/>
            </a:pPr>
            <a:r>
              <a:rPr lang="en-US" sz="2400" b="1" smtClean="0"/>
              <a:t>Create an Advisory Board</a:t>
            </a:r>
          </a:p>
          <a:p>
            <a:pPr marL="0" indent="0">
              <a:buFont typeface="Arial" pitchFamily="34" charset="0"/>
              <a:buNone/>
            </a:pPr>
            <a:r>
              <a:rPr lang="en-US" sz="2400" b="1" smtClean="0"/>
              <a:t>	</a:t>
            </a:r>
            <a:r>
              <a:rPr lang="en-US" sz="2400" smtClean="0"/>
              <a:t>• Identify volunteer candidates</a:t>
            </a:r>
          </a:p>
          <a:p>
            <a:pPr marL="0" indent="0">
              <a:buFont typeface="Arial" pitchFamily="34" charset="0"/>
              <a:buNone/>
            </a:pPr>
            <a:r>
              <a:rPr lang="en-US" sz="2400" smtClean="0"/>
              <a:t>	• Open doors for advocacy initiatives</a:t>
            </a:r>
          </a:p>
          <a:p>
            <a:pPr marL="0" indent="0">
              <a:buFont typeface="Arial" pitchFamily="34" charset="0"/>
              <a:buNone/>
            </a:pPr>
            <a:r>
              <a:rPr lang="en-US" sz="2400" smtClean="0"/>
              <a:t>	• Help identify fundraising options</a:t>
            </a:r>
          </a:p>
          <a:p>
            <a:pPr marL="0" indent="0">
              <a:buFont typeface="Arial" pitchFamily="34" charset="0"/>
              <a:buNone/>
            </a:pPr>
            <a:r>
              <a:rPr lang="en-US" sz="2400" smtClean="0"/>
              <a:t>	• Promote awareness for chapter’s programs</a:t>
            </a:r>
          </a:p>
          <a:p>
            <a:pPr marL="0" indent="0">
              <a:buFont typeface="Arial" pitchFamily="34" charset="0"/>
              <a:buNone/>
            </a:pPr>
            <a:r>
              <a:rPr lang="en-US" sz="2400" b="1" smtClean="0"/>
              <a:t>Have an annual volunteer reception</a:t>
            </a:r>
          </a:p>
          <a:p>
            <a:pPr marL="0" indent="0">
              <a:buFont typeface="Arial" pitchFamily="34" charset="0"/>
              <a:buNone/>
            </a:pPr>
            <a:r>
              <a:rPr lang="en-US" sz="2400" b="1" smtClean="0"/>
              <a:t>	</a:t>
            </a:r>
            <a:r>
              <a:rPr lang="en-US" sz="2400" smtClean="0"/>
              <a:t>• Thank current volunteers</a:t>
            </a:r>
          </a:p>
          <a:p>
            <a:pPr marL="0" indent="0">
              <a:buFont typeface="Arial" pitchFamily="34" charset="0"/>
              <a:buNone/>
            </a:pPr>
            <a:r>
              <a:rPr lang="en-US" sz="2400" smtClean="0"/>
              <a:t>	• Focus at openings/new candidates</a:t>
            </a:r>
          </a:p>
        </p:txBody>
      </p:sp>
      <p:pic>
        <p:nvPicPr>
          <p:cNvPr id="96260" name="Picture 4" descr="images-1.jpg"/>
          <p:cNvPicPr>
            <a:picLocks noChangeAspect="1"/>
          </p:cNvPicPr>
          <p:nvPr/>
        </p:nvPicPr>
        <p:blipFill>
          <a:blip r:embed="rId2" cstate="print"/>
          <a:srcRect/>
          <a:stretch>
            <a:fillRect/>
          </a:stretch>
        </p:blipFill>
        <p:spPr bwMode="auto">
          <a:xfrm>
            <a:off x="685800" y="420688"/>
            <a:ext cx="1905000" cy="1408112"/>
          </a:xfrm>
          <a:prstGeom prst="rect">
            <a:avLst/>
          </a:prstGeom>
          <a:noFill/>
          <a:ln w="9525">
            <a:noFill/>
            <a:miter lim="800000"/>
            <a:headEnd/>
            <a:tailEnd/>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28600"/>
            <a:ext cx="8229600" cy="381000"/>
          </a:xfrm>
        </p:spPr>
        <p:txBody>
          <a:bodyPr>
            <a:normAutofit fontScale="90000"/>
          </a:bodyPr>
          <a:lstStyle/>
          <a:p>
            <a:pPr>
              <a:defRPr/>
            </a:pPr>
            <a:r>
              <a:rPr lang="en-US" b="1" dirty="0" smtClean="0"/>
              <a:t>Managing </a:t>
            </a:r>
            <a:r>
              <a:rPr lang="en-US" b="1" dirty="0" smtClean="0">
                <a:solidFill>
                  <a:srgbClr val="000090"/>
                </a:solidFill>
              </a:rPr>
              <a:t>Volunteers</a:t>
            </a:r>
            <a:endParaRPr lang="en-US" b="1" dirty="0">
              <a:solidFill>
                <a:srgbClr val="000090"/>
              </a:solidFill>
            </a:endParaRPr>
          </a:p>
        </p:txBody>
      </p:sp>
      <p:sp>
        <p:nvSpPr>
          <p:cNvPr id="3" name="Content Placeholder 2"/>
          <p:cNvSpPr>
            <a:spLocks noGrp="1"/>
          </p:cNvSpPr>
          <p:nvPr>
            <p:ph idx="1"/>
          </p:nvPr>
        </p:nvSpPr>
        <p:spPr>
          <a:xfrm>
            <a:off x="3200400" y="877888"/>
            <a:ext cx="5791200" cy="5599112"/>
          </a:xfrm>
        </p:spPr>
        <p:txBody>
          <a:bodyPr>
            <a:normAutofit fontScale="55000" lnSpcReduction="20000"/>
          </a:bodyPr>
          <a:lstStyle/>
          <a:p>
            <a:pPr marL="0" indent="0">
              <a:buFont typeface="Arial" charset="0"/>
              <a:buNone/>
              <a:defRPr/>
            </a:pPr>
            <a:endParaRPr lang="en-US" b="1" dirty="0"/>
          </a:p>
          <a:p>
            <a:pPr>
              <a:buFont typeface="Arial" charset="0"/>
              <a:buChar char="•"/>
              <a:defRPr/>
            </a:pPr>
            <a:r>
              <a:rPr lang="en-US" b="1" dirty="0"/>
              <a:t>1. Give volunteers meaningful jobs and responsibility</a:t>
            </a:r>
          </a:p>
          <a:p>
            <a:pPr>
              <a:buFont typeface="Arial" charset="0"/>
              <a:buChar char="•"/>
              <a:defRPr/>
            </a:pPr>
            <a:endParaRPr lang="en-US" b="1" dirty="0"/>
          </a:p>
          <a:p>
            <a:pPr>
              <a:buFont typeface="Arial" charset="0"/>
              <a:buChar char="•"/>
              <a:defRPr/>
            </a:pPr>
            <a:r>
              <a:rPr lang="en-US" b="1" u="sng" dirty="0"/>
              <a:t>2. Discuss </a:t>
            </a:r>
            <a:r>
              <a:rPr lang="en-US" b="1" dirty="0"/>
              <a:t>and agree on each job deliverables and expectations</a:t>
            </a:r>
          </a:p>
          <a:p>
            <a:pPr>
              <a:buFont typeface="Arial" charset="0"/>
              <a:buChar char="•"/>
              <a:defRPr/>
            </a:pPr>
            <a:endParaRPr lang="en-US" b="1" dirty="0"/>
          </a:p>
          <a:p>
            <a:pPr>
              <a:buFont typeface="Arial" charset="0"/>
              <a:buChar char="•"/>
              <a:defRPr/>
            </a:pPr>
            <a:r>
              <a:rPr lang="en-US" b="1" dirty="0"/>
              <a:t>3. When in doubt, let them define their job</a:t>
            </a:r>
          </a:p>
          <a:p>
            <a:pPr marL="0" indent="0">
              <a:buFont typeface="Arial" charset="0"/>
              <a:buNone/>
              <a:defRPr/>
            </a:pPr>
            <a:endParaRPr lang="en-US" b="1" dirty="0"/>
          </a:p>
          <a:p>
            <a:pPr>
              <a:buFont typeface="Arial" charset="0"/>
              <a:buChar char="•"/>
              <a:defRPr/>
            </a:pPr>
            <a:r>
              <a:rPr lang="en-US" b="1" dirty="0"/>
              <a:t>4. Check in often on how they are doing</a:t>
            </a:r>
          </a:p>
          <a:p>
            <a:pPr>
              <a:buFont typeface="Arial" charset="0"/>
              <a:buChar char="•"/>
              <a:defRPr/>
            </a:pPr>
            <a:endParaRPr lang="en-US" b="1" dirty="0"/>
          </a:p>
          <a:p>
            <a:pPr>
              <a:buFont typeface="Arial" charset="0"/>
              <a:buChar char="•"/>
              <a:defRPr/>
            </a:pPr>
            <a:r>
              <a:rPr lang="en-US" b="1" dirty="0"/>
              <a:t>5. Thank publically at every meeting</a:t>
            </a:r>
          </a:p>
          <a:p>
            <a:pPr marL="0" indent="0">
              <a:buFont typeface="Arial" charset="0"/>
              <a:buNone/>
              <a:defRPr/>
            </a:pPr>
            <a:endParaRPr lang="en-US" b="1" dirty="0"/>
          </a:p>
          <a:p>
            <a:pPr>
              <a:buFont typeface="Arial" charset="0"/>
              <a:buChar char="•"/>
              <a:defRPr/>
            </a:pPr>
            <a:r>
              <a:rPr lang="en-US" b="1" dirty="0"/>
              <a:t>6. Give your feedback and </a:t>
            </a:r>
            <a:r>
              <a:rPr lang="en-US" b="1" u="sng" dirty="0"/>
              <a:t>personal thanks</a:t>
            </a:r>
            <a:r>
              <a:rPr lang="en-US" b="1" dirty="0"/>
              <a:t> privately </a:t>
            </a:r>
          </a:p>
          <a:p>
            <a:pPr marL="0" indent="0">
              <a:buFont typeface="Arial" charset="0"/>
              <a:buNone/>
              <a:defRPr/>
            </a:pPr>
            <a:endParaRPr lang="en-US" dirty="0"/>
          </a:p>
          <a:p>
            <a:pPr>
              <a:buFont typeface="Arial" charset="0"/>
              <a:buChar char="•"/>
              <a:defRPr/>
            </a:pPr>
            <a:r>
              <a:rPr lang="en-US" b="1" dirty="0"/>
              <a:t>7. Give positive feedback publically</a:t>
            </a:r>
          </a:p>
          <a:p>
            <a:pPr>
              <a:buFont typeface="Arial" charset="0"/>
              <a:buChar char="•"/>
              <a:defRPr/>
            </a:pPr>
            <a:endParaRPr lang="en-US" dirty="0"/>
          </a:p>
          <a:p>
            <a:pPr>
              <a:buFont typeface="Arial" charset="0"/>
              <a:buChar char="•"/>
              <a:defRPr/>
            </a:pPr>
            <a:r>
              <a:rPr lang="en-US" b="1" dirty="0"/>
              <a:t>8.  Ask them who they view as candidates</a:t>
            </a:r>
          </a:p>
        </p:txBody>
      </p:sp>
      <p:pic>
        <p:nvPicPr>
          <p:cNvPr id="97284" name="Picture 4" descr="images-1.jpg"/>
          <p:cNvPicPr>
            <a:picLocks noChangeAspect="1"/>
          </p:cNvPicPr>
          <p:nvPr/>
        </p:nvPicPr>
        <p:blipFill>
          <a:blip r:embed="rId2" cstate="print"/>
          <a:srcRect/>
          <a:stretch>
            <a:fillRect/>
          </a:stretch>
        </p:blipFill>
        <p:spPr bwMode="auto">
          <a:xfrm>
            <a:off x="571500" y="911225"/>
            <a:ext cx="1905000" cy="1222375"/>
          </a:xfrm>
          <a:prstGeom prst="rect">
            <a:avLst/>
          </a:prstGeom>
          <a:noFill/>
          <a:ln w="9525">
            <a:noFill/>
            <a:miter lim="800000"/>
            <a:headEnd/>
            <a:tailEnd/>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ctrTitle"/>
          </p:nvPr>
        </p:nvSpPr>
        <p:spPr>
          <a:xfrm>
            <a:off x="-2895600" y="1371600"/>
            <a:ext cx="8229600" cy="1219200"/>
          </a:xfrm>
        </p:spPr>
        <p:txBody>
          <a:bodyPr/>
          <a:lstStyle/>
          <a:p>
            <a:r>
              <a:rPr lang="en-US" sz="4800" smtClean="0"/>
              <a:t> </a:t>
            </a:r>
          </a:p>
        </p:txBody>
      </p:sp>
      <p:sp>
        <p:nvSpPr>
          <p:cNvPr id="3" name="Subtitle 2"/>
          <p:cNvSpPr>
            <a:spLocks noGrp="1"/>
          </p:cNvSpPr>
          <p:nvPr>
            <p:ph type="subTitle" idx="1"/>
          </p:nvPr>
        </p:nvSpPr>
        <p:spPr>
          <a:xfrm>
            <a:off x="0" y="3090863"/>
            <a:ext cx="5715000" cy="3309937"/>
          </a:xfrm>
        </p:spPr>
        <p:txBody>
          <a:bodyPr>
            <a:normAutofit/>
          </a:bodyPr>
          <a:lstStyle/>
          <a:p>
            <a:pPr>
              <a:buFont typeface="Arial" charset="0"/>
              <a:buNone/>
              <a:defRPr/>
            </a:pPr>
            <a:r>
              <a:rPr lang="en-US" dirty="0">
                <a:solidFill>
                  <a:schemeClr val="tx2">
                    <a:lumMod val="90000"/>
                  </a:schemeClr>
                </a:solidFill>
              </a:rPr>
              <a:t> </a:t>
            </a:r>
            <a:endParaRPr lang="en-US" dirty="0">
              <a:solidFill>
                <a:srgbClr val="EEFF15"/>
              </a:solidFill>
            </a:endParaRPr>
          </a:p>
        </p:txBody>
      </p:sp>
      <p:sp>
        <p:nvSpPr>
          <p:cNvPr id="98308" name="TextBox 6"/>
          <p:cNvSpPr txBox="1">
            <a:spLocks noChangeArrowheads="1"/>
          </p:cNvSpPr>
          <p:nvPr/>
        </p:nvSpPr>
        <p:spPr bwMode="auto">
          <a:xfrm>
            <a:off x="0" y="2490788"/>
            <a:ext cx="9144000" cy="3478212"/>
          </a:xfrm>
          <a:prstGeom prst="rect">
            <a:avLst/>
          </a:prstGeom>
          <a:noFill/>
          <a:ln w="9525">
            <a:noFill/>
            <a:miter lim="800000"/>
            <a:headEnd/>
            <a:tailEnd/>
          </a:ln>
        </p:spPr>
        <p:txBody>
          <a:bodyPr>
            <a:spAutoFit/>
          </a:bodyPr>
          <a:lstStyle/>
          <a:p>
            <a:r>
              <a:rPr lang="en-US" sz="4400" b="1">
                <a:latin typeface="Bank Gothic"/>
                <a:ea typeface="Bank Gothic"/>
                <a:cs typeface="Bank Gothic"/>
              </a:rPr>
              <a:t>			</a:t>
            </a:r>
          </a:p>
          <a:p>
            <a:endParaRPr lang="en-US" sz="4400" b="1">
              <a:latin typeface="Bank Gothic"/>
              <a:ea typeface="Bank Gothic"/>
              <a:cs typeface="Bank Gothic"/>
            </a:endParaRPr>
          </a:p>
          <a:p>
            <a:endParaRPr lang="en-US" sz="4400" b="1">
              <a:latin typeface="Bank Gothic"/>
              <a:ea typeface="Bank Gothic"/>
              <a:cs typeface="Bank Gothic"/>
            </a:endParaRPr>
          </a:p>
          <a:p>
            <a:r>
              <a:rPr lang="en-US" sz="4400" b="1">
                <a:latin typeface="Bank Gothic"/>
                <a:ea typeface="Bank Gothic"/>
                <a:cs typeface="Bank Gothic"/>
              </a:rPr>
              <a:t>  			</a:t>
            </a:r>
          </a:p>
          <a:p>
            <a:r>
              <a:rPr lang="en-US" sz="4400" b="1">
                <a:latin typeface="Bank Gothic"/>
                <a:ea typeface="Bank Gothic"/>
                <a:cs typeface="Bank Gothic"/>
              </a:rPr>
              <a:t>			  Attracting Leaders</a:t>
            </a:r>
            <a:endParaRPr lang="en-US" sz="4400">
              <a:latin typeface="Bank Gothic"/>
              <a:ea typeface="Bank Gothic"/>
              <a:cs typeface="Bank Gothic"/>
            </a:endParaRPr>
          </a:p>
        </p:txBody>
      </p:sp>
      <p:pic>
        <p:nvPicPr>
          <p:cNvPr id="98309" name="Picture 4" descr="imgres-1.jpg"/>
          <p:cNvPicPr>
            <a:picLocks noChangeAspect="1"/>
          </p:cNvPicPr>
          <p:nvPr/>
        </p:nvPicPr>
        <p:blipFill>
          <a:blip r:embed="rId3" cstate="print"/>
          <a:srcRect/>
          <a:stretch>
            <a:fillRect/>
          </a:stretch>
        </p:blipFill>
        <p:spPr bwMode="auto">
          <a:xfrm>
            <a:off x="3505200" y="838200"/>
            <a:ext cx="4572000" cy="3763963"/>
          </a:xfrm>
          <a:prstGeom prst="rect">
            <a:avLst/>
          </a:prstGeom>
          <a:noFill/>
          <a:ln w="9525">
            <a:noFill/>
            <a:miter lim="800000"/>
            <a:headEnd/>
            <a:tailEnd/>
          </a:ln>
        </p:spPr>
      </p:pic>
    </p:spTree>
  </p:cSld>
  <p:clrMapOvr>
    <a:masterClrMapping/>
  </p:clrMapOvr>
  <p:transition advTm="5935"/>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fontScale="90000"/>
          </a:bodyPr>
          <a:lstStyle/>
          <a:p>
            <a:pPr>
              <a:defRPr/>
            </a:pPr>
            <a:r>
              <a:rPr lang="en-US" b="1" dirty="0">
                <a:solidFill>
                  <a:srgbClr val="000000"/>
                </a:solidFill>
              </a:rPr>
              <a:t>	 </a:t>
            </a:r>
            <a:br>
              <a:rPr lang="en-US" b="1" dirty="0">
                <a:solidFill>
                  <a:srgbClr val="000000"/>
                </a:solidFill>
              </a:rPr>
            </a:br>
            <a:r>
              <a:rPr lang="en-US" b="1" dirty="0">
                <a:solidFill>
                  <a:srgbClr val="000000"/>
                </a:solidFill>
              </a:rPr>
              <a:t/>
            </a:r>
            <a:br>
              <a:rPr lang="en-US" b="1" dirty="0">
                <a:solidFill>
                  <a:srgbClr val="000000"/>
                </a:solidFill>
              </a:rPr>
            </a:br>
            <a:r>
              <a:rPr lang="en-US" b="1" dirty="0">
                <a:solidFill>
                  <a:srgbClr val="000000"/>
                </a:solidFill>
              </a:rPr>
              <a:t>  	</a:t>
            </a:r>
            <a:r>
              <a:rPr lang="en-US" b="1" dirty="0" smtClean="0">
                <a:solidFill>
                  <a:srgbClr val="000000"/>
                </a:solidFill>
              </a:rPr>
              <a:t> Attracting Leaders </a:t>
            </a:r>
            <a:r>
              <a:rPr lang="en-US" b="1" dirty="0">
                <a:solidFill>
                  <a:srgbClr val="000000"/>
                </a:solidFill>
              </a:rPr>
              <a:t>	</a:t>
            </a:r>
            <a:br>
              <a:rPr lang="en-US" b="1" dirty="0">
                <a:solidFill>
                  <a:srgbClr val="000000"/>
                </a:solidFill>
              </a:rPr>
            </a:br>
            <a:r>
              <a:rPr lang="en-US" b="1" dirty="0">
                <a:solidFill>
                  <a:srgbClr val="000000"/>
                </a:solidFill>
              </a:rPr>
              <a:t/>
            </a:r>
            <a:br>
              <a:rPr lang="en-US" b="1" dirty="0">
                <a:solidFill>
                  <a:srgbClr val="000000"/>
                </a:solidFill>
              </a:rPr>
            </a:br>
            <a:r>
              <a:rPr lang="en-US" b="1" dirty="0">
                <a:solidFill>
                  <a:srgbClr val="000000"/>
                </a:solidFill>
              </a:rPr>
              <a:t> 			</a:t>
            </a:r>
          </a:p>
        </p:txBody>
      </p:sp>
      <p:sp>
        <p:nvSpPr>
          <p:cNvPr id="3" name="Content Placeholder 2"/>
          <p:cNvSpPr>
            <a:spLocks noGrp="1"/>
          </p:cNvSpPr>
          <p:nvPr>
            <p:ph idx="1"/>
          </p:nvPr>
        </p:nvSpPr>
        <p:spPr>
          <a:xfrm>
            <a:off x="3124200" y="685800"/>
            <a:ext cx="5562600" cy="5334000"/>
          </a:xfrm>
        </p:spPr>
        <p:txBody>
          <a:bodyPr>
            <a:normAutofit lnSpcReduction="10000"/>
          </a:bodyPr>
          <a:lstStyle/>
          <a:p>
            <a:pPr>
              <a:buFont typeface="Arial" charset="0"/>
              <a:buChar char="•"/>
              <a:defRPr/>
            </a:pPr>
            <a:endParaRPr lang="en-US" sz="2400" b="1" dirty="0"/>
          </a:p>
          <a:p>
            <a:pPr>
              <a:buFont typeface="Arial" pitchFamily="34" charset="0"/>
              <a:buNone/>
              <a:defRPr/>
            </a:pPr>
            <a:r>
              <a:rPr lang="en-US" sz="2400" dirty="0"/>
              <a:t>• </a:t>
            </a:r>
            <a:r>
              <a:rPr lang="en-US" sz="2400" b="1" dirty="0"/>
              <a:t>Promote &amp; Network the Wish List</a:t>
            </a:r>
          </a:p>
          <a:p>
            <a:pPr>
              <a:buFont typeface="Arial" charset="0"/>
              <a:buChar char="•"/>
              <a:defRPr/>
            </a:pPr>
            <a:endParaRPr lang="en-US" sz="2400" dirty="0"/>
          </a:p>
          <a:p>
            <a:pPr>
              <a:buFont typeface="Arial" pitchFamily="34" charset="0"/>
              <a:buNone/>
              <a:defRPr/>
            </a:pPr>
            <a:r>
              <a:rPr lang="en-US" sz="2400" dirty="0"/>
              <a:t>• </a:t>
            </a:r>
            <a:r>
              <a:rPr lang="en-US" sz="2400" b="1" dirty="0"/>
              <a:t>Source Leaders from Hearing Care Professionals/Community</a:t>
            </a:r>
          </a:p>
          <a:p>
            <a:pPr>
              <a:buFont typeface="Arial" charset="0"/>
              <a:buChar char="•"/>
              <a:defRPr/>
            </a:pPr>
            <a:endParaRPr lang="en-US" sz="2400" b="1" dirty="0"/>
          </a:p>
          <a:p>
            <a:pPr>
              <a:buFont typeface="Arial" pitchFamily="34" charset="0"/>
              <a:buNone/>
              <a:defRPr/>
            </a:pPr>
            <a:r>
              <a:rPr lang="en-US" sz="2400" b="1" dirty="0"/>
              <a:t>• Establish an Advisory Board </a:t>
            </a:r>
          </a:p>
          <a:p>
            <a:pPr>
              <a:buFont typeface="Arial" charset="0"/>
              <a:buChar char="•"/>
              <a:defRPr/>
            </a:pPr>
            <a:endParaRPr lang="en-US" sz="2400" b="1" dirty="0"/>
          </a:p>
          <a:p>
            <a:pPr>
              <a:buFont typeface="Arial" pitchFamily="34" charset="0"/>
              <a:buNone/>
              <a:defRPr/>
            </a:pPr>
            <a:r>
              <a:rPr lang="en-US" sz="2400" b="1" dirty="0"/>
              <a:t>• Personally sell on all candidate’s on the need/opportunity</a:t>
            </a:r>
          </a:p>
          <a:p>
            <a:pPr>
              <a:buFont typeface="Arial" charset="0"/>
              <a:buChar char="•"/>
              <a:defRPr/>
            </a:pPr>
            <a:endParaRPr lang="en-US" sz="2400" b="1" dirty="0"/>
          </a:p>
          <a:p>
            <a:pPr>
              <a:buFont typeface="Arial" pitchFamily="34" charset="0"/>
              <a:buNone/>
              <a:defRPr/>
            </a:pPr>
            <a:r>
              <a:rPr lang="en-US" sz="2400" b="1" dirty="0"/>
              <a:t>• </a:t>
            </a:r>
            <a:r>
              <a:rPr lang="en-US" sz="2400" b="1" dirty="0">
                <a:solidFill>
                  <a:srgbClr val="000000"/>
                </a:solidFill>
              </a:rPr>
              <a:t>Have all leaders agree in advance to foundational responsibilities</a:t>
            </a:r>
          </a:p>
          <a:p>
            <a:pPr>
              <a:buFont typeface="Arial" charset="0"/>
              <a:buChar char="•"/>
              <a:defRPr/>
            </a:pPr>
            <a:endParaRPr lang="en-US" sz="2400" dirty="0"/>
          </a:p>
          <a:p>
            <a:pPr>
              <a:buFont typeface="Arial" charset="0"/>
              <a:buChar char="•"/>
              <a:defRPr/>
            </a:pPr>
            <a:endParaRPr lang="en-US" sz="2400" b="1" dirty="0"/>
          </a:p>
          <a:p>
            <a:pPr>
              <a:buFont typeface="Arial" charset="0"/>
              <a:buChar char="•"/>
              <a:defRPr/>
            </a:pPr>
            <a:endParaRPr lang="en-US" sz="2400" b="1" dirty="0"/>
          </a:p>
          <a:p>
            <a:pPr>
              <a:buFont typeface="Arial" charset="0"/>
              <a:buChar char="•"/>
              <a:defRPr/>
            </a:pPr>
            <a:endParaRPr lang="en-US" sz="2400" b="1" dirty="0"/>
          </a:p>
          <a:p>
            <a:pPr>
              <a:buFont typeface="Arial" charset="0"/>
              <a:buChar char="•"/>
              <a:defRPr/>
            </a:pPr>
            <a:endParaRPr lang="en-US" sz="2400" b="1" dirty="0"/>
          </a:p>
        </p:txBody>
      </p:sp>
      <p:pic>
        <p:nvPicPr>
          <p:cNvPr id="99332" name="Picture 3" descr="leadership-development1.png"/>
          <p:cNvPicPr>
            <a:picLocks noChangeAspect="1"/>
          </p:cNvPicPr>
          <p:nvPr/>
        </p:nvPicPr>
        <p:blipFill>
          <a:blip r:embed="rId2" cstate="print"/>
          <a:srcRect/>
          <a:stretch>
            <a:fillRect/>
          </a:stretch>
        </p:blipFill>
        <p:spPr bwMode="auto">
          <a:xfrm>
            <a:off x="228600" y="25400"/>
            <a:ext cx="2209800" cy="1270000"/>
          </a:xfrm>
          <a:prstGeom prst="rect">
            <a:avLst/>
          </a:prstGeom>
          <a:noFill/>
          <a:ln w="9525">
            <a:noFill/>
            <a:miter lim="800000"/>
            <a:headEnd/>
            <a:tailEnd/>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a:xfrm>
            <a:off x="0" y="0"/>
            <a:ext cx="9144000" cy="914400"/>
          </a:xfrm>
        </p:spPr>
        <p:txBody>
          <a:bodyPr/>
          <a:lstStyle/>
          <a:p>
            <a:r>
              <a:rPr lang="en-US" b="1" smtClean="0">
                <a:solidFill>
                  <a:srgbClr val="000000"/>
                </a:solidFill>
              </a:rPr>
              <a:t>   Consider A Leader’s Agreement</a:t>
            </a:r>
          </a:p>
        </p:txBody>
      </p:sp>
      <p:sp>
        <p:nvSpPr>
          <p:cNvPr id="100355" name="Content Placeholder 2"/>
          <p:cNvSpPr>
            <a:spLocks noGrp="1"/>
          </p:cNvSpPr>
          <p:nvPr>
            <p:ph idx="1"/>
          </p:nvPr>
        </p:nvSpPr>
        <p:spPr>
          <a:xfrm>
            <a:off x="2895600" y="1524000"/>
            <a:ext cx="5791200" cy="2743200"/>
          </a:xfrm>
        </p:spPr>
        <p:txBody>
          <a:bodyPr/>
          <a:lstStyle/>
          <a:p>
            <a:pPr>
              <a:buFont typeface="Arial" pitchFamily="34" charset="0"/>
              <a:buNone/>
            </a:pPr>
            <a:r>
              <a:rPr lang="en-US" sz="2000" b="1" smtClean="0"/>
              <a:t>1. Attend and participate in at least 3 of the 4 annual planning meetings</a:t>
            </a:r>
            <a:endParaRPr lang="en-US" sz="2000" smtClean="0"/>
          </a:p>
          <a:p>
            <a:r>
              <a:rPr lang="en-US" sz="2000" smtClean="0"/>
              <a:t>Participation includes having committee report submitted on schedule as requested by the chapter president.</a:t>
            </a:r>
          </a:p>
          <a:p>
            <a:endParaRPr lang="en-US" sz="2000" smtClean="0"/>
          </a:p>
          <a:p>
            <a:pPr>
              <a:buFont typeface="Arial" pitchFamily="34" charset="0"/>
              <a:buNone/>
            </a:pPr>
            <a:endParaRPr lang="en-US" sz="2000" smtClean="0"/>
          </a:p>
          <a:p>
            <a:endParaRPr lang="en-US" smtClean="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TotalTime>
  <Words>3593</Words>
  <Application>Microsoft Office PowerPoint</Application>
  <PresentationFormat>On-screen Show (4:3)</PresentationFormat>
  <Paragraphs>1429</Paragraphs>
  <Slides>177</Slides>
  <Notes>32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177</vt:i4>
      </vt:variant>
    </vt:vector>
  </HeadingPairs>
  <TitlesOfParts>
    <vt:vector size="181" baseType="lpstr">
      <vt:lpstr>Arial</vt:lpstr>
      <vt:lpstr>Calibri</vt:lpstr>
      <vt:lpstr>Bank Gothic</vt:lpstr>
      <vt:lpstr>Office Theme</vt:lpstr>
      <vt:lpstr> </vt:lpstr>
      <vt:lpstr>Slide 2</vt:lpstr>
      <vt:lpstr>              </vt:lpstr>
      <vt:lpstr>           Agenda</vt:lpstr>
      <vt:lpstr>Introductions</vt:lpstr>
      <vt:lpstr>   Top Questions for the Day</vt:lpstr>
      <vt:lpstr>Top Questions for Today – How Do We   </vt:lpstr>
      <vt:lpstr>Other Questions – How Do We</vt:lpstr>
      <vt:lpstr>What’s Our Chapter’s 5 Year Forecast ? </vt:lpstr>
      <vt:lpstr> </vt:lpstr>
      <vt:lpstr>    The Opportunity             </vt:lpstr>
      <vt:lpstr>                       The Washington State Opportunity</vt:lpstr>
      <vt:lpstr>               The Oregon Opportunity</vt:lpstr>
      <vt:lpstr>                    The Washington 2% Opportunity</vt:lpstr>
      <vt:lpstr>           The Oregon 2% Opportunity</vt:lpstr>
      <vt:lpstr>            How do we create and attract……         More Involved Members?</vt:lpstr>
      <vt:lpstr> </vt:lpstr>
      <vt:lpstr>Slide 18</vt:lpstr>
      <vt:lpstr> </vt:lpstr>
      <vt:lpstr>Slide 20</vt:lpstr>
      <vt:lpstr>Slide 21</vt:lpstr>
      <vt:lpstr>Slide 22</vt:lpstr>
      <vt:lpstr>Slide 23</vt:lpstr>
      <vt:lpstr>Slide 24</vt:lpstr>
      <vt:lpstr>Slide 25</vt:lpstr>
      <vt:lpstr> </vt:lpstr>
      <vt:lpstr>    Mission</vt:lpstr>
      <vt:lpstr>    Mission</vt:lpstr>
      <vt:lpstr>                             </vt:lpstr>
      <vt:lpstr>    Attendance &amp;          Membership Drivers</vt:lpstr>
      <vt:lpstr>      Information/Support Plan           </vt:lpstr>
      <vt:lpstr>    An Information / Support Plan is Critical</vt:lpstr>
      <vt:lpstr>                                           Keys to Chapter Growth</vt:lpstr>
      <vt:lpstr>  Chapter Health Monitor</vt:lpstr>
      <vt:lpstr>  Welcome Strategy</vt:lpstr>
      <vt:lpstr> 1st Visit / Impressions</vt:lpstr>
      <vt:lpstr>First Time Visitor’s State of Mind</vt:lpstr>
      <vt:lpstr>Greeting Strategy</vt:lpstr>
      <vt:lpstr>Information Table</vt:lpstr>
      <vt:lpstr>Welcome  Flyer  Template</vt:lpstr>
      <vt:lpstr> Leaders’ Role to welcome</vt:lpstr>
      <vt:lpstr>Leaders’ Role to Welcome</vt:lpstr>
      <vt:lpstr>    Most Common Questions?</vt:lpstr>
      <vt:lpstr>                         The #1 Question:   How to get cost of hearing aids down?  </vt:lpstr>
      <vt:lpstr>Cost of Hearing Aids $1500 - $10,000 Each</vt:lpstr>
      <vt:lpstr>          Explain the “Bundle”</vt:lpstr>
      <vt:lpstr>Bundle = Cost of Device Includes…</vt:lpstr>
      <vt:lpstr>Sources of Information about Financial Support</vt:lpstr>
      <vt:lpstr>         </vt:lpstr>
      <vt:lpstr>Best Hearing Aid determined by:</vt:lpstr>
      <vt:lpstr>                          “Can you recommend an audiologist?”</vt:lpstr>
      <vt:lpstr>Slide 52</vt:lpstr>
      <vt:lpstr>       #3 Question Can you recommend an “audiologist” ?                  </vt:lpstr>
      <vt:lpstr> </vt:lpstr>
      <vt:lpstr>   Mentors are the foundation</vt:lpstr>
      <vt:lpstr>    Develop Mentors – Option 1</vt:lpstr>
      <vt:lpstr>    Develop Mentors – Option 2</vt:lpstr>
      <vt:lpstr> </vt:lpstr>
      <vt:lpstr> Education Basics - All Meetings</vt:lpstr>
      <vt:lpstr>Communication Access is essential</vt:lpstr>
      <vt:lpstr>      Education Plan            </vt:lpstr>
      <vt:lpstr>              Education Plan</vt:lpstr>
      <vt:lpstr>Education Plan</vt:lpstr>
      <vt:lpstr>Education Plan</vt:lpstr>
      <vt:lpstr>     Annual Education Goal</vt:lpstr>
      <vt:lpstr>       Meeting Flyer Template</vt:lpstr>
      <vt:lpstr>        Presentations</vt:lpstr>
      <vt:lpstr>Best Presentations</vt:lpstr>
      <vt:lpstr>Slide 69</vt:lpstr>
      <vt:lpstr>   Rap Sessions</vt:lpstr>
      <vt:lpstr>       Rap Session Checklist    </vt:lpstr>
      <vt:lpstr> </vt:lpstr>
      <vt:lpstr>                              Why social is so important</vt:lpstr>
      <vt:lpstr>        Social Time @ Meetings</vt:lpstr>
      <vt:lpstr>Slide 75</vt:lpstr>
      <vt:lpstr>       Captioned Movie Night Captiview        Sony Caption Glasses</vt:lpstr>
      <vt:lpstr>Theatre Outing   •Loop •Captions</vt:lpstr>
      <vt:lpstr>Access Supported Museum Outings</vt:lpstr>
      <vt:lpstr>          Book Clubs</vt:lpstr>
      <vt:lpstr>   Book Club Selections</vt:lpstr>
      <vt:lpstr>     Annual Social Goals</vt:lpstr>
      <vt:lpstr> </vt:lpstr>
      <vt:lpstr>HLAA National’s 2017  Advocacy Priorities</vt:lpstr>
      <vt:lpstr>           Basic Advocacy</vt:lpstr>
      <vt:lpstr>           Basic Advocacy</vt:lpstr>
      <vt:lpstr>          Advocacy Receptions</vt:lpstr>
      <vt:lpstr>     Set Annual Advocacy Goals</vt:lpstr>
      <vt:lpstr> </vt:lpstr>
      <vt:lpstr>Slide 89</vt:lpstr>
      <vt:lpstr>Volunteer Wish List</vt:lpstr>
      <vt:lpstr>            Volunteer Wish List</vt:lpstr>
      <vt:lpstr>Slide 92</vt:lpstr>
      <vt:lpstr>        Volunteers</vt:lpstr>
      <vt:lpstr>        Volunteers</vt:lpstr>
      <vt:lpstr>        Volunteers</vt:lpstr>
      <vt:lpstr>Managing Volunteers</vt:lpstr>
      <vt:lpstr> </vt:lpstr>
      <vt:lpstr>        Attracting Leaders        </vt:lpstr>
      <vt:lpstr>   Consider A Leader’s Agreement</vt:lpstr>
      <vt:lpstr>   Leader’s Agreement</vt:lpstr>
      <vt:lpstr>         Developing Leaders   </vt:lpstr>
      <vt:lpstr> </vt:lpstr>
      <vt:lpstr>Slide 103</vt:lpstr>
      <vt:lpstr> Promote the value of the chapter</vt:lpstr>
      <vt:lpstr>“Labeled” HLMs - Chapter’s Most Visible Vehicle</vt:lpstr>
      <vt:lpstr># 1 Source  of Awareness</vt:lpstr>
      <vt:lpstr>Slide 107</vt:lpstr>
      <vt:lpstr>    Elevator Pitch</vt:lpstr>
      <vt:lpstr>Slide 109</vt:lpstr>
      <vt:lpstr> </vt:lpstr>
      <vt:lpstr>  Brand Every Chapter Message</vt:lpstr>
      <vt:lpstr> </vt:lpstr>
      <vt:lpstr>Chapter &amp; Personal Branding</vt:lpstr>
      <vt:lpstr>      E-mail</vt:lpstr>
      <vt:lpstr>    Media Management</vt:lpstr>
      <vt:lpstr>     Partnership Ads</vt:lpstr>
      <vt:lpstr>Slide 117</vt:lpstr>
      <vt:lpstr>          35th Anniversary</vt:lpstr>
      <vt:lpstr> </vt:lpstr>
      <vt:lpstr>   Why Outreach?</vt:lpstr>
      <vt:lpstr>                    The Washington 2% Opportunity</vt:lpstr>
      <vt:lpstr>               The Oregon Opportunity</vt:lpstr>
      <vt:lpstr>   Outreach</vt:lpstr>
      <vt:lpstr> </vt:lpstr>
      <vt:lpstr>Free Screenings with Audiologists</vt:lpstr>
      <vt:lpstr>         Special Education Programs</vt:lpstr>
      <vt:lpstr>CART + Loop Advocacy @ Theatre</vt:lpstr>
      <vt:lpstr>      Advocacy Program</vt:lpstr>
      <vt:lpstr> </vt:lpstr>
      <vt:lpstr> Veteran’s Symposium</vt:lpstr>
      <vt:lpstr> </vt:lpstr>
      <vt:lpstr>        Why Raise Funds?</vt:lpstr>
      <vt:lpstr>Slide 133</vt:lpstr>
      <vt:lpstr>Fundraising Wish List Basics</vt:lpstr>
      <vt:lpstr>Fundraising Wish List Basics</vt:lpstr>
      <vt:lpstr>                       Sources of Funds</vt:lpstr>
      <vt:lpstr>Slide 137</vt:lpstr>
      <vt:lpstr>Sources of Funds for Chapters - Events</vt:lpstr>
      <vt:lpstr>              Community Sources of Funds</vt:lpstr>
      <vt:lpstr> </vt:lpstr>
      <vt:lpstr>    Attracting Young Adults</vt:lpstr>
      <vt:lpstr>Target Audience – Young Adults</vt:lpstr>
      <vt:lpstr>Options</vt:lpstr>
      <vt:lpstr>Events/Programs for Young Adults</vt:lpstr>
      <vt:lpstr> Events/Programs for Young Adults</vt:lpstr>
      <vt:lpstr> Events/Programs for Young Adults</vt:lpstr>
      <vt:lpstr> </vt:lpstr>
      <vt:lpstr>Slide 148</vt:lpstr>
      <vt:lpstr> </vt:lpstr>
      <vt:lpstr>Slide 150</vt:lpstr>
      <vt:lpstr>State Mailing List</vt:lpstr>
      <vt:lpstr>HLAA Leader Support</vt:lpstr>
      <vt:lpstr>Slide 153</vt:lpstr>
      <vt:lpstr>HLAA Leader Support </vt:lpstr>
      <vt:lpstr>   Leaders Checklist</vt:lpstr>
      <vt:lpstr>     Run A Strong Chapter -                                              Is It Time For A Chapter Tune-Up</vt:lpstr>
      <vt:lpstr>Find An HLAA Chapter </vt:lpstr>
      <vt:lpstr>HLAA Information/Education/Support </vt:lpstr>
      <vt:lpstr>    Communications</vt:lpstr>
      <vt:lpstr> </vt:lpstr>
      <vt:lpstr>Vision </vt:lpstr>
      <vt:lpstr>Slide 162</vt:lpstr>
      <vt:lpstr> Highest Current Rate</vt:lpstr>
      <vt:lpstr>Next Steps </vt:lpstr>
      <vt:lpstr>         Next Steps</vt:lpstr>
      <vt:lpstr>         Next Steps</vt:lpstr>
      <vt:lpstr>         Next Steps</vt:lpstr>
      <vt:lpstr>         Next Steps</vt:lpstr>
      <vt:lpstr>Next Steps</vt:lpstr>
      <vt:lpstr> Next Steps</vt:lpstr>
      <vt:lpstr>Next Steps</vt:lpstr>
      <vt:lpstr>Next Steps</vt:lpstr>
      <vt:lpstr>         Next Steps</vt:lpstr>
      <vt:lpstr>         Next Steps</vt:lpstr>
      <vt:lpstr>Slide 175</vt:lpstr>
      <vt:lpstr>Slide 176</vt:lpstr>
      <vt:lpstr>   What two words?</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SParras</dc:creator>
  <cp:lastModifiedBy>CAT</cp:lastModifiedBy>
  <cp:revision>26</cp:revision>
  <dcterms:created xsi:type="dcterms:W3CDTF">2014-01-27T20:43:29Z</dcterms:created>
  <dcterms:modified xsi:type="dcterms:W3CDTF">2017-03-05T22:14:20Z</dcterms:modified>
</cp:coreProperties>
</file>